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78" r:id="rId2"/>
    <p:sldId id="277" r:id="rId3"/>
    <p:sldId id="279" r:id="rId4"/>
    <p:sldId id="263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7" r:id="rId15"/>
    <p:sldId id="296" r:id="rId16"/>
    <p:sldId id="298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4F"/>
    <a:srgbClr val="1E2633"/>
    <a:srgbClr val="328BC3"/>
    <a:srgbClr val="9F0052"/>
    <a:srgbClr val="D9B310"/>
    <a:srgbClr val="8B9DB1"/>
    <a:srgbClr val="20B27C"/>
    <a:srgbClr val="5B6C7C"/>
    <a:srgbClr val="C73728"/>
    <a:srgbClr val="F49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62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2306" r="1898" b="2462"/>
          <a:stretch/>
        </p:blipFill>
        <p:spPr bwMode="auto">
          <a:xfrm>
            <a:off x="87085" y="87086"/>
            <a:ext cx="12039601" cy="66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ight blue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2192" r="1865" b="2061"/>
          <a:stretch/>
        </p:blipFill>
        <p:spPr bwMode="auto">
          <a:xfrm>
            <a:off x="88777" y="77680"/>
            <a:ext cx="12035901" cy="67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4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wn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2200" r="1887" b="2006"/>
          <a:stretch/>
        </p:blipFill>
        <p:spPr bwMode="auto">
          <a:xfrm>
            <a:off x="71021" y="71021"/>
            <a:ext cx="12065062" cy="67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range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200" r="2007" b="2395"/>
          <a:stretch/>
        </p:blipFill>
        <p:spPr bwMode="auto">
          <a:xfrm>
            <a:off x="71762" y="71022"/>
            <a:ext cx="12048477" cy="669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89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835" r:id="rId2"/>
    <p:sldLayoutId id="2147483836" r:id="rId3"/>
    <p:sldLayoutId id="2147483837" r:id="rId4"/>
    <p:sldLayoutId id="214748383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ice field 2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311" b="5139"/>
          <a:stretch/>
        </p:blipFill>
        <p:spPr bwMode="auto">
          <a:xfrm>
            <a:off x="185057" y="177801"/>
            <a:ext cx="4315731" cy="62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4500788" y="1334262"/>
            <a:ext cx="7691212" cy="41894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6600" b="1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WHAT IS RICE?</a:t>
            </a:r>
            <a:endParaRPr lang="en-US" altLang="en-US" sz="6600" b="1" spc="300" dirty="0">
              <a:solidFill>
                <a:srgbClr val="90C24F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1100" b="1" spc="300" dirty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en-US" altLang="en-US" sz="1100" b="1" spc="300" dirty="0">
              <a:solidFill>
                <a:srgbClr val="90C24F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1100" b="1" spc="300" dirty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/>
            </a:r>
            <a:br>
              <a:rPr lang="en-US" altLang="en-US" sz="1100" b="1" spc="300" dirty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r>
              <a:rPr lang="en-US" altLang="en-US" sz="4000" b="1" i="1" dirty="0" smtClean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&amp; Production</a:t>
            </a:r>
            <a:endParaRPr lang="en-US" altLang="en-US" sz="6000" b="1" i="1" dirty="0">
              <a:solidFill>
                <a:srgbClr val="90C2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Cultivation: rice harvest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668" y="2190562"/>
            <a:ext cx="57272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fields are drained, rice grains separated from stalks.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Harvested rice kernels were traditionally dried in the sun; modern rice farms use forced air blowers.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Dried rice (also called rough, paddy or cargo rice) will have 12% to 14% moisture content before milling.</a:t>
            </a:r>
          </a:p>
        </p:txBody>
      </p:sp>
      <p:pic>
        <p:nvPicPr>
          <p:cNvPr id="4" name="Picture 5" descr="harvester_in_fiel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498342"/>
            <a:ext cx="3063875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Milling: anatomy of a rice grain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3983" y="174214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Milling transforms paddy rice into food consumable by humans.</a:t>
            </a:r>
          </a:p>
          <a:p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major parts: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 – Fibrous indigestible shell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 – Outer layer of </a:t>
            </a:r>
            <a:r>
              <a:rPr lang="en-US" sz="2400" dirty="0" err="1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dehulled</a:t>
            </a: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rice kernel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Endosperm – Large interior, containing most nutrients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 – Embryo of rice kernel containing most of the oil </a:t>
            </a:r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Bran Layer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83" y="1465134"/>
            <a:ext cx="2539692" cy="47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Milling steps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698" y="1788952"/>
            <a:ext cx="62287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 </a:t>
            </a: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by machines (“</a:t>
            </a:r>
            <a:r>
              <a:rPr lang="en-US" sz="2400" dirty="0" err="1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shellers</a:t>
            </a: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”), resulting in whole grain </a:t>
            </a: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 </a:t>
            </a: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germ removed by machines that rub the grains together, resulting in white </a:t>
            </a: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and white rice sorted to remove any broken rice </a:t>
            </a: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U.S., most white rice is enriched with a thin coating of nutrients: thiamin, niacin, </a:t>
            </a:r>
            <a:r>
              <a:rPr lang="en-US" sz="2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iron, </a:t>
            </a: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fortified with folic acid.</a:t>
            </a:r>
          </a:p>
        </p:txBody>
      </p:sp>
      <p:pic>
        <p:nvPicPr>
          <p:cNvPr id="4" name="Picture 4" descr="RiceMill_2 (Large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49" y="1485899"/>
            <a:ext cx="3057525" cy="462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7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Rice milling overview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705451"/>
              </p:ext>
            </p:extLst>
          </p:nvPr>
        </p:nvGraphicFramePr>
        <p:xfrm>
          <a:off x="640162" y="1822468"/>
          <a:ext cx="10911676" cy="426660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45603"/>
                <a:gridCol w="3037839"/>
                <a:gridCol w="4428234"/>
              </a:tblGrid>
              <a:tr h="577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Rice by Milling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 of Milling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solidFill>
                      <a:schemeClr val="accent6"/>
                    </a:solidFill>
                  </a:tcPr>
                </a:tc>
              </a:tr>
              <a:tr h="91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Paddy Rice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whole rice grain after harvest before it is milled. Indigestible by humans, but may be used for animal feed.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/>
                </a:tc>
              </a:tr>
              <a:tr h="1385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Grain Rice </a:t>
                      </a:r>
                      <a:b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(such as Brown, Red or Black Rice)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Hull (husk) removed, with bran and germ intact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whole grain rice takes on the natural color of the bran; has a chewy texture and nutty flavor; contains vitamins, minerals, fiber, antioxidants and phytonutrients.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/>
                </a:tc>
              </a:tr>
              <a:tr h="1308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Rice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Hull, bran and germ removed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nutritious, complex carbohydrate and the predominant form of rice consumed around the world. White to off-white in color and has a mild flavor and aroma.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10" marB="4571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2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Wild rice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3895" y="175736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 Rice is an aquatic grass species native to North America.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related to the rice species </a:t>
            </a:r>
            <a:r>
              <a:rPr lang="en-US" sz="2400" dirty="0" err="1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Oryza</a:t>
            </a: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sativa, so it is not technically rice.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U.S., cultivated wild rice is grown in Minnesota and California.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 rice is a whole grain and an important ingredient in rice blends.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6" y="1756679"/>
            <a:ext cx="3117723" cy="41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err="1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U.s.</a:t>
            </a: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 rice facts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6589" y="2215936"/>
            <a:ext cx="2990942" cy="2113093"/>
            <a:chOff x="1172268" y="1663749"/>
            <a:chExt cx="2990942" cy="2113093"/>
          </a:xfrm>
        </p:grpSpPr>
        <p:sp>
          <p:nvSpPr>
            <p:cNvPr id="2" name="Rectangle 1"/>
            <p:cNvSpPr/>
            <p:nvPr/>
          </p:nvSpPr>
          <p:spPr>
            <a:xfrm>
              <a:off x="1172268" y="2945845"/>
              <a:ext cx="299094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than </a:t>
              </a:r>
              <a:r>
                <a:rPr lang="en-US" sz="1600" b="1" dirty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 of rice consumed in the U.S. is grown by American </a:t>
              </a:r>
              <a:r>
                <a:rPr lang="en-US" sz="1600" b="1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farmers.</a:t>
              </a:r>
              <a:endParaRPr lang="en-US" sz="1600" b="1" dirty="0">
                <a:solidFill>
                  <a:srgbClr val="1E2633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78" y="1663749"/>
              <a:ext cx="1979722" cy="11378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414470" y="2175917"/>
            <a:ext cx="2737616" cy="2153112"/>
            <a:chOff x="4736254" y="1550438"/>
            <a:chExt cx="2737616" cy="2153112"/>
          </a:xfrm>
        </p:grpSpPr>
        <p:sp>
          <p:nvSpPr>
            <p:cNvPr id="3" name="Rectangle 2"/>
            <p:cNvSpPr/>
            <p:nvPr/>
          </p:nvSpPr>
          <p:spPr>
            <a:xfrm>
              <a:off x="4736254" y="2872553"/>
              <a:ext cx="27376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 fields create critical wetland habitat for birds, mammals, and </a:t>
              </a:r>
              <a:r>
                <a:rPr lang="en-US" sz="1600" b="1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reptiles.</a:t>
              </a:r>
              <a:endParaRPr lang="en-US" sz="1600" b="1" dirty="0">
                <a:solidFill>
                  <a:srgbClr val="1E2633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825" y="1550438"/>
              <a:ext cx="1734474" cy="121535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588293" y="4643958"/>
            <a:ext cx="2740063" cy="1614122"/>
            <a:chOff x="6939234" y="4567568"/>
            <a:chExt cx="2740063" cy="1614122"/>
          </a:xfrm>
        </p:grpSpPr>
        <p:sp>
          <p:nvSpPr>
            <p:cNvPr id="5" name="Rectangle 4"/>
            <p:cNvSpPr/>
            <p:nvPr/>
          </p:nvSpPr>
          <p:spPr>
            <a:xfrm>
              <a:off x="6939234" y="5350693"/>
              <a:ext cx="27400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Grown in the USA logo identifies rice produced in the U.S. </a:t>
              </a:r>
              <a:endParaRPr lang="en-US" sz="1600" b="1" dirty="0">
                <a:solidFill>
                  <a:srgbClr val="1E2633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306" y="4567568"/>
              <a:ext cx="2195917" cy="72098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597934" y="4384328"/>
            <a:ext cx="3071165" cy="1897688"/>
            <a:chOff x="8092249" y="1974481"/>
            <a:chExt cx="3071165" cy="1897688"/>
          </a:xfrm>
        </p:grpSpPr>
        <p:sp>
          <p:nvSpPr>
            <p:cNvPr id="4" name="Rectangle 3"/>
            <p:cNvSpPr/>
            <p:nvPr/>
          </p:nvSpPr>
          <p:spPr>
            <a:xfrm>
              <a:off x="8092249" y="3041172"/>
              <a:ext cx="30711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U.S. is the 4th largest rice exporter, sending 50% of the crop </a:t>
              </a:r>
              <a:r>
                <a:rPr lang="en-US" sz="1600" b="1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110+ countries.</a:t>
              </a:r>
              <a:endParaRPr lang="en-US" sz="1600" b="1" dirty="0">
                <a:solidFill>
                  <a:srgbClr val="1E2633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2626" r="5434"/>
            <a:stretch/>
          </p:blipFill>
          <p:spPr>
            <a:xfrm>
              <a:off x="8380518" y="1974481"/>
              <a:ext cx="2494626" cy="106669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864833" y="1351714"/>
            <a:ext cx="10462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 rice industry is recognized as an innovative, technologically advanced, </a:t>
            </a:r>
            <a:r>
              <a:rPr lang="en-US" sz="1600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conservation-friendly</a:t>
            </a:r>
            <a:r>
              <a:rPr lang="en-US" sz="1600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dependable supplier of high-quality rice, both in the U.S. and around the world.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73755" y="2156349"/>
            <a:ext cx="3444491" cy="2172680"/>
            <a:chOff x="7874493" y="2177350"/>
            <a:chExt cx="3444491" cy="21726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205" y="2177350"/>
              <a:ext cx="1320956" cy="120086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874493" y="3519033"/>
              <a:ext cx="34444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sz="1600" b="1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hole grain rice &amp; enriched white rice are included in the U.S. Dietary Guidelines for Americans.</a:t>
              </a:r>
              <a:endParaRPr lang="en-US" sz="1600" b="1" dirty="0">
                <a:solidFill>
                  <a:srgbClr val="1E26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7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0788" y="2467155"/>
            <a:ext cx="74817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Rice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2101 </a:t>
            </a:r>
            <a:r>
              <a:rPr lang="en-US" altLang="en-US" sz="3200" b="1" dirty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</a:t>
            </a:r>
            <a:r>
              <a:rPr lang="en-US" altLang="en-US" sz="3200" b="1" dirty="0" smtClean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Boulevard</a:t>
            </a:r>
            <a:br>
              <a:rPr lang="en-US" altLang="en-US" sz="3200" b="1" dirty="0" smtClean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</a:t>
            </a:r>
            <a:r>
              <a:rPr lang="en-US" altLang="en-US" sz="3200" b="1" dirty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Arlington, VA 22201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703-236-2300</a:t>
            </a:r>
          </a:p>
          <a:p>
            <a:pPr algn="ctr">
              <a:spcBef>
                <a:spcPct val="0"/>
              </a:spcBef>
            </a:pPr>
            <a:endParaRPr lang="en-US" altLang="en-US" sz="2800" b="1" dirty="0">
              <a:solidFill>
                <a:srgbClr val="90C2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www.thinkrice.com</a:t>
            </a:r>
            <a:endParaRPr lang="en-US" altLang="en-US" sz="3200" b="1" dirty="0">
              <a:solidFill>
                <a:srgbClr val="90C2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10" y="834148"/>
            <a:ext cx="2828773" cy="1201304"/>
          </a:xfrm>
          <a:prstGeom prst="rect">
            <a:avLst/>
          </a:prstGeom>
        </p:spPr>
      </p:pic>
      <p:pic>
        <p:nvPicPr>
          <p:cNvPr id="4" name="Picture 6" descr="Rice field 2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311" b="5139"/>
          <a:stretch/>
        </p:blipFill>
        <p:spPr bwMode="auto">
          <a:xfrm>
            <a:off x="185057" y="177801"/>
            <a:ext cx="4315731" cy="62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41" y="922154"/>
            <a:ext cx="3410119" cy="10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WHAT IS RICE?</a:t>
            </a:r>
            <a:endParaRPr lang="en-US" altLang="en-US" sz="4800" spc="300" dirty="0" smtClean="0">
              <a:solidFill>
                <a:srgbClr val="90C24F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604105" y="1709057"/>
            <a:ext cx="6130696" cy="404948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seed of a semi-aquatic grass that thrives in warm and sub-tropical climates.</a:t>
            </a:r>
          </a:p>
          <a:p>
            <a:pPr marL="57150" indent="0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4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Botanically classified as </a:t>
            </a:r>
            <a:r>
              <a:rPr lang="en-US" altLang="en-US" sz="2400" i="1" dirty="0" err="1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Oryza</a:t>
            </a:r>
            <a:r>
              <a:rPr lang="en-US" altLang="en-US" sz="2400" i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sativa.</a:t>
            </a:r>
          </a:p>
          <a:p>
            <a:pPr marL="34290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Grown in many countries around the world, including the U.S.           </a:t>
            </a:r>
          </a:p>
          <a:p>
            <a:pPr marL="34290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Staple food for more than half of the world’s population.</a:t>
            </a:r>
          </a:p>
        </p:txBody>
      </p:sp>
      <p:pic>
        <p:nvPicPr>
          <p:cNvPr id="4" name="Picture 7" descr="M:\ACCOUNTS by job#\URF USA Rice Federation\PhotosLogos\HighResPhotos\RiceStalk.USARiceFederation.jpg"/>
          <p:cNvPicPr>
            <a:picLocks noChangeAspect="1" noChangeArrowheads="1"/>
          </p:cNvPicPr>
          <p:nvPr/>
        </p:nvPicPr>
        <p:blipFill rotWithShape="1">
          <a:blip r:embed="rId2"/>
          <a:srcRect r="15096"/>
          <a:stretch/>
        </p:blipFill>
        <p:spPr bwMode="auto">
          <a:xfrm>
            <a:off x="546861" y="1812470"/>
            <a:ext cx="4874226" cy="384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U.S. RICE – A BRIEF HISTORY</a:t>
            </a:r>
            <a:endParaRPr lang="en-US" altLang="en-US" sz="4800" spc="300" dirty="0" smtClean="0">
              <a:solidFill>
                <a:srgbClr val="90C24F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4" descr="r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8" y="1873990"/>
            <a:ext cx="5943601" cy="38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086" y="2567011"/>
            <a:ext cx="50074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613" indent="-328613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Originally cultivated in 2000 BC in China and India </a:t>
            </a: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sub-continent.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28613" indent="-328613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Gradually moved to Southeast Asia, Persia (Middle East), Europe, Africa and then America.</a:t>
            </a:r>
          </a:p>
        </p:txBody>
      </p:sp>
    </p:spTree>
    <p:extLst>
      <p:ext uri="{BB962C8B-B14F-4D97-AF65-F5344CB8AC3E}">
        <p14:creationId xmlns:p14="http://schemas.microsoft.com/office/powerpoint/2010/main" val="12920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stCxn id="4" idx="0"/>
          </p:cNvCxnSpPr>
          <p:nvPr/>
        </p:nvCxnSpPr>
        <p:spPr>
          <a:xfrm>
            <a:off x="6076950" y="2071175"/>
            <a:ext cx="19050" cy="4394939"/>
          </a:xfrm>
          <a:prstGeom prst="line">
            <a:avLst/>
          </a:prstGeom>
          <a:ln w="38100">
            <a:solidFill>
              <a:srgbClr val="1E26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046678" y="2071175"/>
            <a:ext cx="2060544" cy="506027"/>
          </a:xfrm>
          <a:prstGeom prst="roundRect">
            <a:avLst/>
          </a:prstGeom>
          <a:solidFill>
            <a:srgbClr val="90C24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 1680s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65728" y="3548503"/>
            <a:ext cx="2060544" cy="506027"/>
          </a:xfrm>
          <a:prstGeom prst="roundRect">
            <a:avLst/>
          </a:prstGeom>
          <a:solidFill>
            <a:srgbClr val="90C24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1700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65728" y="5025831"/>
            <a:ext cx="2060544" cy="506027"/>
          </a:xfrm>
          <a:prstGeom prst="roundRect">
            <a:avLst/>
          </a:prstGeom>
          <a:solidFill>
            <a:srgbClr val="90C24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 1860s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2186" y="2924353"/>
            <a:ext cx="4562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believed that in return for helping repair the ship, the captain gave colonists rice from the cargo; it was planted and became known as “Carolina Gold” and considered a major crop by 1700.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1" y="1724025"/>
            <a:ext cx="4152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Arrived in North America </a:t>
            </a:r>
            <a:r>
              <a:rPr lang="en-US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lang="en-US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ship coming from Madagascar that sailed into harbor in South Carolina after being damaged.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743" y="4401681"/>
            <a:ext cx="4280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Civil War, rice production in the Carolinas and Georgia ended due to hurricane and economic conditions, so production moved westward to current </a:t>
            </a:r>
            <a:r>
              <a:rPr lang="en-US" b="1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US" b="1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rice-growing </a:t>
            </a:r>
            <a:r>
              <a:rPr lang="en-US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U.S. RICE – A BRIEF HISTORY</a:t>
            </a:r>
            <a:endParaRPr lang="en-US" altLang="en-US" sz="4800" spc="300" dirty="0" smtClean="0">
              <a:solidFill>
                <a:srgbClr val="90C24F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7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RICE PRODUCTION IN THE U.S.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1106" y="1580093"/>
            <a:ext cx="58415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000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billion pounds </a:t>
            </a:r>
            <a:r>
              <a:rPr lang="en-US" sz="2000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rice are grown annually by farmers in Arkansas, California</a:t>
            </a:r>
            <a:r>
              <a:rPr lang="en-US" sz="2000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Louisiana, Mississippi, </a:t>
            </a:r>
            <a:r>
              <a:rPr lang="en-US" sz="2000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Missouri, </a:t>
            </a:r>
            <a:r>
              <a:rPr lang="en-US" sz="2000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Texas.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Mississippi delta is largest rice-producing region in the U.S.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Arkansas accounts for nearly 50% of total U.S. rice acreage, growing long &amp; medium grain.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California’s Sacramento Valley grows short, medium </a:t>
            </a:r>
            <a:r>
              <a:rPr lang="en-US" sz="2000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grain, </a:t>
            </a:r>
            <a:r>
              <a:rPr lang="en-US" sz="2000" b="1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specialty varieties</a:t>
            </a:r>
            <a:r>
              <a:rPr lang="en-US" sz="2000" b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" y="2087735"/>
            <a:ext cx="5178220" cy="36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05269"/>
              </p:ext>
            </p:extLst>
          </p:nvPr>
        </p:nvGraphicFramePr>
        <p:xfrm>
          <a:off x="838202" y="1837509"/>
          <a:ext cx="6694712" cy="33549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50750"/>
                <a:gridCol w="2130872"/>
                <a:gridCol w="1419937"/>
                <a:gridCol w="1493153"/>
              </a:tblGrid>
              <a:tr h="674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Harvested Acres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(5-year Average)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 (lbs./acre)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(1,000 cwt.)*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Arkansas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1,274,800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7,342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92,279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501,600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8,490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43,367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Louisiana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426,000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6,824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28,768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Mississippi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156,200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7,196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10,782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Missouri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177,200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6,872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11,680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149,600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7,512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11,002 </a:t>
                      </a:r>
                      <a:endParaRPr lang="en-US" sz="1600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Total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2,685,400 </a:t>
                      </a:r>
                      <a:endParaRPr lang="en-US" sz="1600" b="1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7,454 </a:t>
                      </a:r>
                      <a:endParaRPr lang="en-US" sz="1600" b="1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197,878 </a:t>
                      </a:r>
                      <a:endParaRPr lang="en-US" sz="1600" b="1" dirty="0"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RICE PRODUCTION: 5-Year average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2" y="5269138"/>
            <a:ext cx="6694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*cwt is the standard industry measurement for “hundred weight,” or 100 lbs.</a:t>
            </a:r>
            <a:r>
              <a:rPr lang="en-US" sz="6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USDA Rice Yearbook, 2016</a:t>
            </a:r>
            <a:endParaRPr lang="en-US" sz="1400" i="1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b="3029"/>
          <a:stretch/>
        </p:blipFill>
        <p:spPr>
          <a:xfrm flipH="1">
            <a:off x="8363857" y="1707945"/>
            <a:ext cx="3077028" cy="4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4500788" y="1289874"/>
            <a:ext cx="7691212" cy="41894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6600" b="1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U.S. RICE</a:t>
            </a:r>
            <a:r>
              <a:rPr lang="en-US" altLang="en-US" sz="6600" b="1" spc="300" dirty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PRODUCTION</a:t>
            </a:r>
            <a:endParaRPr lang="en-US" altLang="en-US" sz="6600" b="1" spc="300" dirty="0">
              <a:solidFill>
                <a:srgbClr val="90C24F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1100" b="1" spc="300" dirty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1100" b="1" spc="300" dirty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endParaRPr lang="en-US" altLang="en-US" sz="1100" b="1" spc="300" dirty="0">
              <a:solidFill>
                <a:srgbClr val="90C24F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altLang="en-US" sz="1100" b="1" spc="300" dirty="0">
              <a:solidFill>
                <a:srgbClr val="90C24F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altLang="en-US" sz="1100" b="1" spc="300" dirty="0">
              <a:solidFill>
                <a:srgbClr val="90C24F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1100" b="1" spc="300" dirty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/>
            </a:r>
            <a:br>
              <a:rPr lang="en-US" altLang="en-US" sz="1100" b="1" spc="300" dirty="0">
                <a:solidFill>
                  <a:srgbClr val="90C24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r>
              <a:rPr lang="en-US" altLang="en-US" sz="4000" b="1" i="1" dirty="0" smtClean="0">
                <a:solidFill>
                  <a:srgbClr val="90C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Cultivation &amp; Milling</a:t>
            </a:r>
            <a:endParaRPr lang="en-US" altLang="en-US" sz="6000" b="1" i="1" dirty="0">
              <a:solidFill>
                <a:srgbClr val="90C2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://www.wecanky.org/images/files/bigstockphoto_Basmati_Rice_Bowls_27059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232" b="28483"/>
          <a:stretch/>
        </p:blipFill>
        <p:spPr bwMode="auto">
          <a:xfrm flipH="1">
            <a:off x="185058" y="177801"/>
            <a:ext cx="4310742" cy="62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Cultivation: flooding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805" y="1931511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cultivated differently than other grains as it requires controlled flooding and draining of the land.  </a:t>
            </a:r>
            <a:endParaRPr lang="en-US" sz="2400" dirty="0" smtClean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countries flooding occurs naturally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Flooding provides moisture, reduces weeds and controls pests.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Draining ensures rice grains dry in time for harvesting.</a:t>
            </a:r>
          </a:p>
        </p:txBody>
      </p:sp>
      <p:pic>
        <p:nvPicPr>
          <p:cNvPr id="4" name="Picture 6" descr="C:\Documents and Settings\rosab\Desktop\MAY_080415_6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10" y="1619250"/>
            <a:ext cx="2891139" cy="434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4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738"/>
            <a:ext cx="121920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4400" b="1" cap="all" spc="300" dirty="0" smtClean="0">
                <a:solidFill>
                  <a:srgbClr val="90C24F"/>
                </a:solidFill>
                <a:latin typeface="Franklin Gothic Demi Cond" panose="020B0706030402020204" pitchFamily="34" charset="0"/>
                <a:cs typeface="Arial" pitchFamily="34" charset="0"/>
              </a:rPr>
              <a:t>Cultivation: irrigation</a:t>
            </a:r>
            <a:endParaRPr lang="en-US" sz="1000" b="1" dirty="0">
              <a:solidFill>
                <a:srgbClr val="90C2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95925" y="1753148"/>
            <a:ext cx="634364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manually flooded to depth of 2-3 inches.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grains may be scattered over water or young rice plants can be planted.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farmers use airplanes to spread seeds.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3-6 months for rice to reach maturity.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1E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grain reaches 18% to 23% moisture content, rice is harvested.</a:t>
            </a:r>
          </a:p>
        </p:txBody>
      </p:sp>
      <p:pic>
        <p:nvPicPr>
          <p:cNvPr id="4" name="Picture 4" descr="RiceA_018 (Large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438399"/>
            <a:ext cx="475226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912</Words>
  <Application>Microsoft Office PowerPoint</Application>
  <PresentationFormat>Widescreen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Franklin Gothic Demi Cond</vt:lpstr>
      <vt:lpstr>Symbol</vt:lpstr>
      <vt:lpstr>Wingdings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Maher</dc:creator>
  <cp:lastModifiedBy>Katie Maher</cp:lastModifiedBy>
  <cp:revision>46</cp:revision>
  <cp:lastPrinted>2017-01-31T13:36:55Z</cp:lastPrinted>
  <dcterms:created xsi:type="dcterms:W3CDTF">2017-01-06T16:30:59Z</dcterms:created>
  <dcterms:modified xsi:type="dcterms:W3CDTF">2017-02-02T16:25:09Z</dcterms:modified>
</cp:coreProperties>
</file>