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84" r:id="rId5"/>
    <p:sldId id="262" r:id="rId6"/>
    <p:sldId id="273" r:id="rId7"/>
    <p:sldId id="274" r:id="rId8"/>
    <p:sldId id="275" r:id="rId9"/>
    <p:sldId id="277" r:id="rId10"/>
    <p:sldId id="276" r:id="rId11"/>
    <p:sldId id="279" r:id="rId12"/>
    <p:sldId id="280" r:id="rId13"/>
    <p:sldId id="281" r:id="rId14"/>
    <p:sldId id="282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C7E"/>
    <a:srgbClr val="1E2633"/>
    <a:srgbClr val="F2A7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058F9-B506-4F5F-A52C-508059EAB093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57E0C-0E11-4159-BB62-45DD020A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99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967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ight blue bord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" t="2192" r="1865" b="2061"/>
          <a:stretch/>
        </p:blipFill>
        <p:spPr bwMode="auto">
          <a:xfrm>
            <a:off x="88777" y="77680"/>
            <a:ext cx="12035901" cy="670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179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 bord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2306" r="1898" b="2462"/>
          <a:stretch/>
        </p:blipFill>
        <p:spPr bwMode="auto">
          <a:xfrm>
            <a:off x="87085" y="87086"/>
            <a:ext cx="12039601" cy="667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130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own bord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" t="2200" r="1887" b="2006"/>
          <a:stretch/>
        </p:blipFill>
        <p:spPr bwMode="auto">
          <a:xfrm>
            <a:off x="71021" y="71021"/>
            <a:ext cx="12065062" cy="671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65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orange bord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2200" r="2007" b="2395"/>
          <a:stretch/>
        </p:blipFill>
        <p:spPr bwMode="auto">
          <a:xfrm>
            <a:off x="71762" y="71022"/>
            <a:ext cx="12048477" cy="669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646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70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 txBox="1">
            <a:spLocks noChangeArrowheads="1"/>
          </p:cNvSpPr>
          <p:nvPr/>
        </p:nvSpPr>
        <p:spPr>
          <a:xfrm>
            <a:off x="4500788" y="1334262"/>
            <a:ext cx="7528455" cy="41894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en-US" sz="6600" b="1" spc="300" dirty="0" smtClean="0">
                <a:solidFill>
                  <a:srgbClr val="F2A74E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ALL ABOUT RICE</a:t>
            </a:r>
            <a:endParaRPr lang="en-US" altLang="en-US" sz="6600" b="1" spc="300" dirty="0">
              <a:solidFill>
                <a:srgbClr val="F2A74E"/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altLang="en-US" sz="1100" b="1" spc="300" dirty="0">
                <a:solidFill>
                  <a:srgbClr val="F2A74E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 </a:t>
            </a:r>
            <a:br>
              <a:rPr lang="en-US" altLang="en-US" sz="1100" b="1" spc="300" dirty="0">
                <a:solidFill>
                  <a:srgbClr val="F2A74E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</a:br>
            <a:endParaRPr lang="en-US" altLang="en-US" sz="1100" b="1" spc="300" dirty="0">
              <a:solidFill>
                <a:srgbClr val="F2A74E"/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en-US" altLang="en-US" sz="1100" b="1" spc="300" dirty="0">
              <a:solidFill>
                <a:srgbClr val="F2A74E"/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altLang="en-US" sz="4000" b="1" i="1" dirty="0" smtClean="0">
                <a:solidFill>
                  <a:srgbClr val="F2A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Science, Types, &amp; Nutrition</a:t>
            </a:r>
            <a:endParaRPr lang="en-US" altLang="en-US" sz="6000" b="1" i="1" dirty="0">
              <a:solidFill>
                <a:srgbClr val="F2A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RiceRivers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10" y="171634"/>
            <a:ext cx="4302521" cy="629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73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43114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F2A74E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RICE CO-PRODUCTS</a:t>
            </a:r>
            <a:r>
              <a:rPr lang="en-US" altLang="en-US" sz="1000" b="1" spc="300" dirty="0" smtClean="0">
                <a:solidFill>
                  <a:srgbClr val="F2A74E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z="1000" b="1" spc="300" dirty="0" smtClean="0">
                <a:solidFill>
                  <a:srgbClr val="F2A74E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</a:br>
            <a:r>
              <a:rPr lang="en-US" altLang="en-US" sz="3600" b="1" dirty="0" smtClean="0">
                <a:solidFill>
                  <a:srgbClr val="F2A74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by Milling Process</a:t>
            </a:r>
            <a:endParaRPr lang="en-US" altLang="en-US" sz="7200" dirty="0" smtClean="0">
              <a:solidFill>
                <a:srgbClr val="F2A74E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501735"/>
              </p:ext>
            </p:extLst>
          </p:nvPr>
        </p:nvGraphicFramePr>
        <p:xfrm>
          <a:off x="1054102" y="2035760"/>
          <a:ext cx="10083797" cy="381462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087321"/>
                <a:gridCol w="4996476"/>
              </a:tblGrid>
              <a:tr h="1905925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rgbClr val="F2A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A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A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A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rgbClr val="F2A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A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A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A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699">
                <a:tc>
                  <a:txBody>
                    <a:bodyPr/>
                    <a:lstStyle/>
                    <a:p>
                      <a:endParaRPr lang="en-US" b="0" dirty="0" smtClean="0"/>
                    </a:p>
                  </a:txBody>
                  <a:tcPr>
                    <a:lnL w="12700" cap="flat" cmpd="sng" algn="ctr">
                      <a:solidFill>
                        <a:srgbClr val="F2A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A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A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A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F2A74E">
                            <a:alpha val="20000"/>
                          </a:srgb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2A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A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A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A7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1225252" y="2206876"/>
            <a:ext cx="4635853" cy="1600438"/>
            <a:chOff x="977825" y="2035760"/>
            <a:chExt cx="4635853" cy="1600438"/>
          </a:xfrm>
        </p:grpSpPr>
        <p:sp>
          <p:nvSpPr>
            <p:cNvPr id="4" name="TextBox 3"/>
            <p:cNvSpPr txBox="1"/>
            <p:nvPr/>
          </p:nvSpPr>
          <p:spPr>
            <a:xfrm>
              <a:off x="977825" y="2035760"/>
              <a:ext cx="3207103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1E26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Rice Flour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solidFill>
                    <a:srgbClr val="1E26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Ideal for gluten-free products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solidFill>
                    <a:srgbClr val="1E26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Good for dusting dough surfaces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solidFill>
                    <a:srgbClr val="1E26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Makes crispier coatings – does not readily absorb water</a:t>
              </a:r>
              <a:endParaRPr lang="en-US" sz="1600" dirty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8" descr="http://www.rivianaindustrial.com/Images/library/RM_Rice_Flour.jp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4928" y="2235905"/>
              <a:ext cx="1428750" cy="1200150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11" name="Group 10"/>
          <p:cNvGrpSpPr/>
          <p:nvPr/>
        </p:nvGrpSpPr>
        <p:grpSpPr>
          <a:xfrm>
            <a:off x="6297835" y="2206876"/>
            <a:ext cx="4552933" cy="1600438"/>
            <a:chOff x="6101442" y="2158871"/>
            <a:chExt cx="4552933" cy="1600438"/>
          </a:xfrm>
        </p:grpSpPr>
        <p:sp>
          <p:nvSpPr>
            <p:cNvPr id="5" name="TextBox 4"/>
            <p:cNvSpPr txBox="1"/>
            <p:nvPr/>
          </p:nvSpPr>
          <p:spPr>
            <a:xfrm>
              <a:off x="6101442" y="2158871"/>
              <a:ext cx="301840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1E26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Rice Bran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solidFill>
                    <a:srgbClr val="1E26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Good source of dietary fiber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solidFill>
                    <a:srgbClr val="1E26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Rich in antioxidants – reduces risk of heart disease, certain cancers, &amp; type II diabetes</a:t>
              </a:r>
              <a:endParaRPr lang="en-US" sz="1600" dirty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 descr="http://www.rivianaindustrial.com/Images/library/RM_Rice_Bran.jp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5625" y="2197805"/>
              <a:ext cx="1428750" cy="1276350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16" name="Group 15"/>
          <p:cNvGrpSpPr/>
          <p:nvPr/>
        </p:nvGrpSpPr>
        <p:grpSpPr>
          <a:xfrm>
            <a:off x="6297835" y="4195186"/>
            <a:ext cx="4583133" cy="1428750"/>
            <a:chOff x="6267635" y="4345936"/>
            <a:chExt cx="4583133" cy="1428750"/>
          </a:xfrm>
        </p:grpSpPr>
        <p:sp>
          <p:nvSpPr>
            <p:cNvPr id="7" name="TextBox 6"/>
            <p:cNvSpPr txBox="1"/>
            <p:nvPr/>
          </p:nvSpPr>
          <p:spPr>
            <a:xfrm>
              <a:off x="6267635" y="4367814"/>
              <a:ext cx="304860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1E26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Rice Bran Oil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solidFill>
                    <a:srgbClr val="1E26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Extracted from rice bran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solidFill>
                    <a:srgbClr val="1E26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Nut-like flavor, good shelf stability and ideal for frying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solidFill>
                    <a:srgbClr val="1E26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May help reduce cholesterol </a:t>
              </a:r>
              <a:endParaRPr lang="en-US" sz="1600" dirty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 descr="http://3.bp.blogspot.com/_bj-y4golopg/TNz32bWHjjI/AAAAAAAAAb0/1yzd3d6GsVk/s400/rice-bran-oil-rum-150x150.jp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2018" y="4345936"/>
              <a:ext cx="1428750" cy="1428750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15" name="Group 14"/>
          <p:cNvGrpSpPr/>
          <p:nvPr/>
        </p:nvGrpSpPr>
        <p:grpSpPr>
          <a:xfrm>
            <a:off x="1225252" y="4195357"/>
            <a:ext cx="4635853" cy="1354217"/>
            <a:chOff x="1225252" y="4384596"/>
            <a:chExt cx="4635853" cy="1354217"/>
          </a:xfrm>
        </p:grpSpPr>
        <p:sp>
          <p:nvSpPr>
            <p:cNvPr id="6" name="TextBox 5"/>
            <p:cNvSpPr txBox="1"/>
            <p:nvPr/>
          </p:nvSpPr>
          <p:spPr>
            <a:xfrm>
              <a:off x="1225252" y="4384596"/>
              <a:ext cx="3101328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1E26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Rice Syrup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solidFill>
                    <a:srgbClr val="1E26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Mild flavored sweet syrup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solidFill>
                    <a:srgbClr val="1E26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Substitute for sugar, honey, corn syrup, molasses, or maple syrup in recipes</a:t>
              </a:r>
              <a:endParaRPr lang="en-US" sz="1600" dirty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 descr="https://lh5.googleusercontent.com/-HM-diHJxcLc/TX7N6oH0B1I/AAAAAAAABTI/T2ThbXw3u28/brownricesyrup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8" r="1411" b="10909"/>
            <a:stretch/>
          </p:blipFill>
          <p:spPr bwMode="auto">
            <a:xfrm>
              <a:off x="4432355" y="4423726"/>
              <a:ext cx="1428750" cy="1242391"/>
            </a:xfrm>
            <a:prstGeom prst="rect">
              <a:avLst/>
            </a:prstGeom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19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F2A74E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TOP 10 BENEFITS OF RICE IN FOODSERVICE</a:t>
            </a:r>
            <a:endParaRPr lang="en-US" altLang="en-US" sz="4800" spc="300" dirty="0" smtClean="0">
              <a:solidFill>
                <a:srgbClr val="F2A74E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295298"/>
              </p:ext>
            </p:extLst>
          </p:nvPr>
        </p:nvGraphicFramePr>
        <p:xfrm>
          <a:off x="672747" y="1508089"/>
          <a:ext cx="10857389" cy="4720480"/>
        </p:xfrm>
        <a:graphic>
          <a:graphicData uri="http://schemas.openxmlformats.org/drawingml/2006/table">
            <a:tbl>
              <a:tblPr/>
              <a:tblGrid>
                <a:gridCol w="2490227"/>
                <a:gridCol w="8367162"/>
              </a:tblGrid>
              <a:tr h="324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1. Global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890"/>
                        </a:gs>
                        <a:gs pos="50000">
                          <a:srgbClr val="FFDBBB"/>
                        </a:gs>
                        <a:gs pos="100000">
                          <a:srgbClr val="FFEDDE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Rice is a staple ingredient in American and ethnic cuisines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DDE"/>
                        </a:gs>
                        <a:gs pos="50000">
                          <a:srgbClr val="FFDCBC"/>
                        </a:gs>
                        <a:gs pos="100000">
                          <a:srgbClr val="FFC991"/>
                        </a:gs>
                      </a:gsLst>
                      <a:lin ang="18900000" scaled="1"/>
                    </a:gradFill>
                  </a:tcPr>
                </a:tc>
              </a:tr>
              <a:tr h="324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2.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Versatile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890"/>
                        </a:gs>
                        <a:gs pos="50000">
                          <a:srgbClr val="FFDBBB"/>
                        </a:gs>
                        <a:gs pos="100000">
                          <a:srgbClr val="FFEDDE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Abundance of rice types to meet any culinary need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DDE"/>
                        </a:gs>
                        <a:gs pos="50000">
                          <a:srgbClr val="FFDCBC"/>
                        </a:gs>
                        <a:gs pos="100000">
                          <a:srgbClr val="FFC991"/>
                        </a:gs>
                      </a:gsLst>
                      <a:lin ang="18900000" scaled="1"/>
                    </a:gradFill>
                  </a:tcPr>
                </a:tc>
              </a:tr>
              <a:tr h="568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3. Flavor Carrier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890"/>
                        </a:gs>
                        <a:gs pos="50000">
                          <a:srgbClr val="FFDBBB"/>
                        </a:gs>
                        <a:gs pos="100000">
                          <a:srgbClr val="FFEDDE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Mild, neutral flavor is an ideal carrier for other ingredients, sauces and seasonings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DDE"/>
                        </a:gs>
                        <a:gs pos="50000">
                          <a:srgbClr val="FFDCBC"/>
                        </a:gs>
                        <a:gs pos="100000">
                          <a:srgbClr val="FFC991"/>
                        </a:gs>
                      </a:gsLst>
                      <a:lin ang="18900000" scaled="1"/>
                    </a:gradFill>
                  </a:tcPr>
                </a:tc>
              </a:tr>
              <a:tr h="324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4. Nutritious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890"/>
                        </a:gs>
                        <a:gs pos="50000">
                          <a:srgbClr val="FFDBBB"/>
                        </a:gs>
                        <a:gs pos="100000">
                          <a:srgbClr val="FFEDDE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Naturally wholesome and combines with other healthy foods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DDE"/>
                        </a:gs>
                        <a:gs pos="50000">
                          <a:srgbClr val="FFDCBC"/>
                        </a:gs>
                        <a:gs pos="100000">
                          <a:srgbClr val="FFC991"/>
                        </a:gs>
                      </a:gsLst>
                      <a:lin ang="18900000" scaled="1"/>
                    </a:gradFill>
                  </a:tcPr>
                </a:tc>
              </a:tr>
              <a:tr h="568051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5.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Low Cost and     Profitable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890"/>
                        </a:gs>
                        <a:gs pos="50000">
                          <a:srgbClr val="FFDBBB"/>
                        </a:gs>
                        <a:gs pos="100000">
                          <a:srgbClr val="FFEDDE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Less than 10 cents per serving, rice offsets the costs of more expensive proteins; also revitalizes leftovers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DDE"/>
                        </a:gs>
                        <a:gs pos="50000">
                          <a:srgbClr val="FFDCBC"/>
                        </a:gs>
                        <a:gs pos="100000">
                          <a:srgbClr val="FFC991"/>
                        </a:gs>
                      </a:gsLst>
                      <a:lin ang="18900000" scaled="1"/>
                    </a:gradFill>
                  </a:tcPr>
                </a:tc>
              </a:tr>
              <a:tr h="484308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6.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Easy to Prepare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890"/>
                        </a:gs>
                        <a:gs pos="50000">
                          <a:srgbClr val="FFDBBB"/>
                        </a:gs>
                        <a:gs pos="100000">
                          <a:srgbClr val="FFEDDE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Can be prepared quickly and effectively; rice helps manage labor costs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DDE"/>
                        </a:gs>
                        <a:gs pos="50000">
                          <a:srgbClr val="FFDCBC"/>
                        </a:gs>
                        <a:gs pos="100000">
                          <a:srgbClr val="FFC991"/>
                        </a:gs>
                      </a:gsLst>
                      <a:lin ang="18900000" scaled="1"/>
                    </a:gradFill>
                  </a:tcPr>
                </a:tc>
              </a:tr>
              <a:tr h="484308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7. Non-Perishable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890"/>
                        </a:gs>
                        <a:gs pos="50000">
                          <a:srgbClr val="FFDBBB"/>
                        </a:gs>
                        <a:gs pos="100000">
                          <a:srgbClr val="FFEDDE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Dry rice doesn’t require refrigeration or freezer space to store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DDE"/>
                        </a:gs>
                        <a:gs pos="50000">
                          <a:srgbClr val="FFDCBC"/>
                        </a:gs>
                        <a:gs pos="100000">
                          <a:srgbClr val="FFC991"/>
                        </a:gs>
                      </a:gsLst>
                      <a:lin ang="18900000" scaled="1"/>
                    </a:gradFill>
                  </a:tcPr>
                </a:tc>
              </a:tr>
              <a:tr h="357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8. Travels Well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890"/>
                        </a:gs>
                        <a:gs pos="50000">
                          <a:srgbClr val="FFDBBB"/>
                        </a:gs>
                        <a:gs pos="100000">
                          <a:srgbClr val="FFEDDE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Ideal for takeout; cooked rice holds, travels and reheats well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DDE"/>
                        </a:gs>
                        <a:gs pos="50000">
                          <a:srgbClr val="FFDCBC"/>
                        </a:gs>
                        <a:gs pos="100000">
                          <a:srgbClr val="FFC991"/>
                        </a:gs>
                      </a:gsLst>
                      <a:lin ang="18900000" scaled="1"/>
                    </a:gradFill>
                  </a:tcPr>
                </a:tc>
              </a:tr>
              <a:tr h="368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9. Multiple Types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890"/>
                        </a:gs>
                        <a:gs pos="50000">
                          <a:srgbClr val="FFDBBB"/>
                        </a:gs>
                        <a:gs pos="100000">
                          <a:srgbClr val="FFEDDE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Various forms fit a wide variety of foodservice uses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DDE"/>
                        </a:gs>
                        <a:gs pos="50000">
                          <a:srgbClr val="FFDCBC"/>
                        </a:gs>
                        <a:gs pos="100000">
                          <a:srgbClr val="FFC991"/>
                        </a:gs>
                      </a:gsLst>
                      <a:lin ang="18900000" scaled="1"/>
                    </a:gradFill>
                  </a:tcPr>
                </a:tc>
              </a:tr>
              <a:tr h="568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10. Convenient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890"/>
                        </a:gs>
                        <a:gs pos="50000">
                          <a:srgbClr val="FFDBBB"/>
                        </a:gs>
                        <a:gs pos="100000">
                          <a:srgbClr val="FFEDDE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Available in blends and seasoned mixes for consistent results and as a “shortcut” to final dishes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DDE"/>
                        </a:gs>
                        <a:gs pos="50000">
                          <a:srgbClr val="FFDCBC"/>
                        </a:gs>
                        <a:gs pos="100000">
                          <a:srgbClr val="FFC991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9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F2A74E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RICE IS NUTRITIOUS </a:t>
            </a:r>
            <a:endParaRPr lang="en-US" altLang="en-US" sz="4800" spc="300" dirty="0" smtClean="0">
              <a:solidFill>
                <a:srgbClr val="F2A74E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118586" y="1675660"/>
            <a:ext cx="8534400" cy="40681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Sodium and cholesterol-free.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000" dirty="0" smtClean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Approximately 100 calories per half-cup serving.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000" dirty="0" smtClean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Nutrient dense; contributing over 15 vitamins and minerals, including B-vitamins, iron, zinc, thiamin and folic acid.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000" dirty="0" smtClean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Only a trace of fat; no saturated fat or trans fats.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000" dirty="0" smtClean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Comprised of complex carbohydrates that are digested slowly and provide fuel for the body’s physical activity.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000" dirty="0" smtClean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Consumers who eat rice have diets closer to the recommended U.S. Dietary Guidelines for Americans.</a:t>
            </a:r>
            <a:endParaRPr lang="en-US" altLang="en-US" sz="2400" dirty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3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F2A74E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RICE IS GLUTEN-FREE</a:t>
            </a:r>
            <a:endParaRPr lang="en-US" altLang="en-US" sz="4800" spc="300" dirty="0" smtClean="0">
              <a:solidFill>
                <a:srgbClr val="F2A74E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21925" y="1424667"/>
            <a:ext cx="6919404" cy="4648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Rice is the least allergenic of all grains and naturally gluten-free.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500" dirty="0" smtClean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Gluten intolerance (Celiac disease) affects over 3 million Americans.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500" dirty="0" smtClean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Celiac disease sufferers are unable to digest gluten, the protein found in grains including wheat, barley and rye.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500" dirty="0" smtClean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Enriched white rice and brown rice are important staples in gluten-free diets, providing vitamins and minerals needed for good health.</a:t>
            </a:r>
            <a:endParaRPr lang="en-US" altLang="en-US" sz="2600" dirty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4" descr="Seafood Risotto-fork (Large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3" r="2798" b="14194"/>
          <a:stretch>
            <a:fillRect/>
          </a:stretch>
        </p:blipFill>
        <p:spPr bwMode="auto">
          <a:xfrm>
            <a:off x="8553373" y="2288759"/>
            <a:ext cx="2844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08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F2A74E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WHOLE GRAIN RICE</a:t>
            </a:r>
            <a:endParaRPr lang="en-US" altLang="en-US" sz="4800" spc="300" dirty="0" smtClean="0">
              <a:solidFill>
                <a:srgbClr val="F2A74E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33148" y="1574030"/>
            <a:ext cx="6164802" cy="39212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Brown rice is 100% whole grain</a:t>
            </a:r>
            <a:r>
              <a:rPr lang="en-US" altLang="en-US" sz="2400" baseline="30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*</a:t>
            </a: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100" dirty="0" smtClean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Whole grain brown rice provides fiber, phytonutrients and antioxidants.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100" dirty="0" smtClean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Brown rice bears the 100% Whole Grain Stamp from The Whole Grains Council, a non-profit consumer advocacy group.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100" dirty="0" smtClean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U.S. Dietary Guidelines recommend 3 or more servings of whole grains per day.</a:t>
            </a:r>
            <a:b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400" dirty="0" smtClean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1400" i="1" baseline="30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* </a:t>
            </a:r>
            <a:r>
              <a:rPr lang="en-US" altLang="en-US" sz="1100" i="1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Other whole grain rice includes: black japonica, aromatic red and any other rice that has the bran layer intact</a:t>
            </a:r>
            <a:endParaRPr lang="en-US" altLang="en-US" sz="2400" dirty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6" descr="100%Stamp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886" y="1424667"/>
            <a:ext cx="1317625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25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3031" y="3102162"/>
            <a:ext cx="755508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200" b="1" dirty="0" smtClean="0">
                <a:solidFill>
                  <a:srgbClr val="F2A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 Rice</a:t>
            </a:r>
          </a:p>
          <a:p>
            <a:pPr algn="ctr">
              <a:spcBef>
                <a:spcPct val="0"/>
              </a:spcBef>
            </a:pPr>
            <a:r>
              <a:rPr lang="en-US" altLang="en-US" sz="3200" b="1" dirty="0" smtClean="0">
                <a:solidFill>
                  <a:srgbClr val="F2A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2101 </a:t>
            </a:r>
            <a:r>
              <a:rPr lang="en-US" altLang="en-US" sz="3200" b="1">
                <a:solidFill>
                  <a:srgbClr val="F2A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Wilson </a:t>
            </a:r>
            <a:r>
              <a:rPr lang="en-US" altLang="en-US" sz="3200" b="1" smtClean="0">
                <a:solidFill>
                  <a:srgbClr val="F2A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Boulevard, </a:t>
            </a:r>
            <a:r>
              <a:rPr lang="en-US" altLang="en-US" sz="3200" b="1" dirty="0">
                <a:solidFill>
                  <a:srgbClr val="F2A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Suite 610</a:t>
            </a:r>
          </a:p>
          <a:p>
            <a:pPr algn="ctr">
              <a:spcBef>
                <a:spcPct val="0"/>
              </a:spcBef>
            </a:pPr>
            <a:r>
              <a:rPr lang="en-US" altLang="en-US" sz="3200" b="1" dirty="0">
                <a:solidFill>
                  <a:srgbClr val="F2A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Arlington, VA 22201</a:t>
            </a:r>
          </a:p>
          <a:p>
            <a:pPr algn="ctr">
              <a:spcBef>
                <a:spcPct val="0"/>
              </a:spcBef>
            </a:pPr>
            <a:r>
              <a:rPr lang="en-US" altLang="en-US" sz="3200" b="1" dirty="0">
                <a:solidFill>
                  <a:srgbClr val="F2A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703-236-2300</a:t>
            </a:r>
          </a:p>
          <a:p>
            <a:pPr algn="ctr">
              <a:spcBef>
                <a:spcPct val="0"/>
              </a:spcBef>
            </a:pPr>
            <a:endParaRPr lang="en-US" altLang="en-US" sz="2800" b="1" dirty="0">
              <a:solidFill>
                <a:srgbClr val="F2A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3200" b="1" dirty="0" smtClean="0">
                <a:solidFill>
                  <a:srgbClr val="F2A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www.thinkrice.com</a:t>
            </a:r>
            <a:endParaRPr lang="en-US" altLang="en-US" sz="3200" b="1" dirty="0">
              <a:solidFill>
                <a:srgbClr val="F2A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17" y="835350"/>
            <a:ext cx="4204716" cy="1785630"/>
          </a:xfrm>
          <a:prstGeom prst="rect">
            <a:avLst/>
          </a:prstGeom>
        </p:spPr>
      </p:pic>
      <p:pic>
        <p:nvPicPr>
          <p:cNvPr id="4" name="Picture 6" descr="RiceRivers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10" y="171634"/>
            <a:ext cx="4302521" cy="629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7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F2A74E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RICE CLASSIFICATION</a:t>
            </a:r>
            <a:endParaRPr lang="en-US" altLang="en-US" sz="4800" spc="300" dirty="0" smtClean="0">
              <a:solidFill>
                <a:srgbClr val="F2A74E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959005" y="1722483"/>
            <a:ext cx="683876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1E2633"/>
                </a:solidFill>
              </a:rPr>
              <a:t>Categorized by: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1E2633"/>
              </a:solidFill>
            </a:endParaRPr>
          </a:p>
          <a:p>
            <a:pPr lvl="1">
              <a:spcBef>
                <a:spcPct val="0"/>
              </a:spcBef>
              <a:buFontTx/>
              <a:buAutoNum type="arabicPeriod"/>
            </a:pPr>
            <a:r>
              <a:rPr lang="en-US" altLang="en-US" dirty="0">
                <a:solidFill>
                  <a:srgbClr val="1E2633"/>
                </a:solidFill>
              </a:rPr>
              <a:t>Degree of Milling</a:t>
            </a:r>
          </a:p>
          <a:p>
            <a:pPr lvl="1">
              <a:spcBef>
                <a:spcPct val="0"/>
              </a:spcBef>
              <a:buFontTx/>
              <a:buAutoNum type="arabicPeriod"/>
            </a:pPr>
            <a:endParaRPr lang="en-US" altLang="en-US" dirty="0">
              <a:solidFill>
                <a:srgbClr val="1E2633"/>
              </a:solidFill>
            </a:endParaRPr>
          </a:p>
          <a:p>
            <a:pPr lvl="1">
              <a:spcBef>
                <a:spcPct val="0"/>
              </a:spcBef>
              <a:buFontTx/>
              <a:buAutoNum type="arabicPeriod"/>
            </a:pPr>
            <a:r>
              <a:rPr lang="en-US" altLang="en-US" dirty="0">
                <a:solidFill>
                  <a:srgbClr val="1E2633"/>
                </a:solidFill>
              </a:rPr>
              <a:t>Kernel Size</a:t>
            </a:r>
          </a:p>
          <a:p>
            <a:pPr lvl="1">
              <a:spcBef>
                <a:spcPct val="0"/>
              </a:spcBef>
              <a:buFontTx/>
              <a:buAutoNum type="arabicPeriod"/>
            </a:pPr>
            <a:endParaRPr lang="en-US" altLang="en-US" dirty="0">
              <a:solidFill>
                <a:srgbClr val="1E2633"/>
              </a:solidFill>
            </a:endParaRPr>
          </a:p>
          <a:p>
            <a:pPr lvl="1">
              <a:spcBef>
                <a:spcPct val="0"/>
              </a:spcBef>
              <a:buFontTx/>
              <a:buAutoNum type="arabicPeriod"/>
            </a:pPr>
            <a:r>
              <a:rPr lang="en-US" altLang="en-US" dirty="0">
                <a:solidFill>
                  <a:srgbClr val="1E2633"/>
                </a:solidFill>
              </a:rPr>
              <a:t>Starch Content</a:t>
            </a:r>
          </a:p>
          <a:p>
            <a:pPr lvl="1">
              <a:spcBef>
                <a:spcPct val="0"/>
              </a:spcBef>
              <a:buFontTx/>
              <a:buAutoNum type="arabicPeriod"/>
            </a:pPr>
            <a:endParaRPr lang="en-US" altLang="en-US" dirty="0">
              <a:solidFill>
                <a:srgbClr val="1E2633"/>
              </a:solidFill>
            </a:endParaRPr>
          </a:p>
          <a:p>
            <a:pPr lvl="1">
              <a:spcBef>
                <a:spcPct val="0"/>
              </a:spcBef>
              <a:buFontTx/>
              <a:buAutoNum type="arabicPeriod"/>
            </a:pPr>
            <a:r>
              <a:rPr lang="en-US" altLang="en-US" dirty="0">
                <a:solidFill>
                  <a:srgbClr val="1E2633"/>
                </a:solidFill>
              </a:rPr>
              <a:t>Flavor</a:t>
            </a:r>
          </a:p>
        </p:txBody>
      </p:sp>
    </p:spTree>
    <p:extLst>
      <p:ext uri="{BB962C8B-B14F-4D97-AF65-F5344CB8AC3E}">
        <p14:creationId xmlns:p14="http://schemas.microsoft.com/office/powerpoint/2010/main" val="221873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43114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F2A74E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RICE CLASSIFICATION</a:t>
            </a:r>
            <a:r>
              <a:rPr lang="en-US" altLang="en-US" sz="1000" b="1" spc="300" dirty="0" smtClean="0">
                <a:solidFill>
                  <a:srgbClr val="F2A74E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z="1000" b="1" spc="300" dirty="0" smtClean="0">
                <a:solidFill>
                  <a:srgbClr val="F2A74E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</a:br>
            <a:r>
              <a:rPr lang="en-US" altLang="en-US" sz="3600" b="1" dirty="0" smtClean="0">
                <a:solidFill>
                  <a:srgbClr val="F2A74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by Degree of Milling</a:t>
            </a:r>
            <a:endParaRPr lang="en-US" altLang="en-US" sz="7200" dirty="0" smtClean="0">
              <a:solidFill>
                <a:srgbClr val="F2A74E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707759" y="1779728"/>
            <a:ext cx="8776483" cy="1359029"/>
            <a:chOff x="1207362" y="1597980"/>
            <a:chExt cx="8776483" cy="1359029"/>
          </a:xfrm>
        </p:grpSpPr>
        <p:sp>
          <p:nvSpPr>
            <p:cNvPr id="4" name="Content Placeholder 3"/>
            <p:cNvSpPr txBox="1">
              <a:spLocks/>
            </p:cNvSpPr>
            <p:nvPr/>
          </p:nvSpPr>
          <p:spPr>
            <a:xfrm>
              <a:off x="4032942" y="1803285"/>
              <a:ext cx="5950903" cy="1029808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en-US" altLang="en-US" sz="2000" b="1" dirty="0" smtClean="0">
                  <a:solidFill>
                    <a:srgbClr val="1E2633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Paddy Rice </a:t>
              </a:r>
              <a:r>
                <a:rPr lang="en-US" altLang="en-US" sz="2000" dirty="0" smtClean="0">
                  <a:solidFill>
                    <a:srgbClr val="1E2633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or </a:t>
              </a:r>
              <a:r>
                <a:rPr lang="en-US" altLang="en-US" sz="2000" b="1" dirty="0" smtClean="0">
                  <a:solidFill>
                    <a:srgbClr val="1E2633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Rough Rice </a:t>
              </a:r>
              <a:r>
                <a:rPr lang="en-US" altLang="en-US" sz="2000" dirty="0" smtClean="0">
                  <a:solidFill>
                    <a:srgbClr val="1E2633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is completely unprocessed. It includes the hull and is indigestible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10" b="9617"/>
            <a:stretch/>
          </p:blipFill>
          <p:spPr>
            <a:xfrm>
              <a:off x="1207362" y="1597980"/>
              <a:ext cx="2580538" cy="1359029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571418" y="4865262"/>
            <a:ext cx="8912823" cy="1660472"/>
            <a:chOff x="971295" y="4780449"/>
            <a:chExt cx="8912823" cy="1660472"/>
          </a:xfrm>
        </p:grpSpPr>
        <p:sp>
          <p:nvSpPr>
            <p:cNvPr id="9" name="Content Placeholder 3"/>
            <p:cNvSpPr txBox="1">
              <a:spLocks/>
            </p:cNvSpPr>
            <p:nvPr/>
          </p:nvSpPr>
          <p:spPr>
            <a:xfrm>
              <a:off x="3933215" y="5087551"/>
              <a:ext cx="5950903" cy="1046269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en-US" altLang="en-US" sz="2000" b="1" dirty="0" smtClean="0">
                  <a:solidFill>
                    <a:srgbClr val="1E2633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White Rice </a:t>
              </a:r>
              <a:r>
                <a:rPr lang="en-US" altLang="en-US" sz="2000" dirty="0" smtClean="0">
                  <a:solidFill>
                    <a:srgbClr val="1E2633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is the endosperm of the kernel with the hull, bran and germ removed.</a:t>
              </a:r>
              <a:endParaRPr lang="en-US" altLang="en-US" sz="2000" dirty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21" t="13501" r="10211" b="20539"/>
            <a:stretch/>
          </p:blipFill>
          <p:spPr>
            <a:xfrm>
              <a:off x="971295" y="4780449"/>
              <a:ext cx="2559893" cy="1660472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707759" y="3205674"/>
            <a:ext cx="8776482" cy="1827198"/>
            <a:chOff x="1267960" y="3091179"/>
            <a:chExt cx="8776482" cy="1827198"/>
          </a:xfrm>
        </p:grpSpPr>
        <p:sp>
          <p:nvSpPr>
            <p:cNvPr id="8" name="Content Placeholder 3"/>
            <p:cNvSpPr txBox="1">
              <a:spLocks/>
            </p:cNvSpPr>
            <p:nvPr/>
          </p:nvSpPr>
          <p:spPr>
            <a:xfrm>
              <a:off x="4093539" y="3546921"/>
              <a:ext cx="5950903" cy="915713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en-US" altLang="en-US" sz="2000" b="1" dirty="0" smtClean="0">
                  <a:solidFill>
                    <a:srgbClr val="1E2633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Whole Grain (Brown) Rice </a:t>
              </a:r>
              <a:r>
                <a:rPr lang="en-US" altLang="en-US" sz="2000" dirty="0" smtClean="0">
                  <a:solidFill>
                    <a:srgbClr val="1E2633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has the hull removed, leaving the bran layer and germ intact.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backgroundMark x1="78788" y1="40202" x2="78788" y2="40202"/>
                          <a14:backgroundMark x1="76515" y1="38788" x2="76515" y2="38788"/>
                          <a14:backgroundMark x1="78409" y1="38283" x2="78409" y2="382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16" t="10030" r="14633" b="14335"/>
            <a:stretch/>
          </p:blipFill>
          <p:spPr>
            <a:xfrm>
              <a:off x="1267960" y="3091179"/>
              <a:ext cx="2346604" cy="18271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028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43114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F2A74E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RICE CLASSIFICATION</a:t>
            </a:r>
            <a:r>
              <a:rPr lang="en-US" altLang="en-US" sz="1000" b="1" spc="300" dirty="0" smtClean="0">
                <a:solidFill>
                  <a:srgbClr val="F2A74E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z="1000" b="1" spc="300" dirty="0" smtClean="0">
                <a:solidFill>
                  <a:srgbClr val="F2A74E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</a:br>
            <a:r>
              <a:rPr lang="en-US" altLang="en-US" sz="3600" b="1" dirty="0" smtClean="0">
                <a:solidFill>
                  <a:srgbClr val="F2A74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by Degree of Milling</a:t>
            </a:r>
            <a:endParaRPr lang="en-US" altLang="en-US" sz="7200" dirty="0" smtClean="0">
              <a:solidFill>
                <a:srgbClr val="F2A74E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0" b="9617"/>
          <a:stretch/>
        </p:blipFill>
        <p:spPr>
          <a:xfrm>
            <a:off x="891421" y="2264734"/>
            <a:ext cx="3028465" cy="15949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78788" y1="40202" x2="78788" y2="40202"/>
                        <a14:backgroundMark x1="76515" y1="38788" x2="76515" y2="38788"/>
                        <a14:backgroundMark x1="78409" y1="38283" x2="78409" y2="38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16" t="10030" r="14633" b="14335"/>
          <a:stretch/>
        </p:blipFill>
        <p:spPr>
          <a:xfrm>
            <a:off x="4724479" y="1990017"/>
            <a:ext cx="2753925" cy="2144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21" t="13501" r="10211" b="20539"/>
          <a:stretch/>
        </p:blipFill>
        <p:spPr>
          <a:xfrm>
            <a:off x="8282997" y="2185683"/>
            <a:ext cx="3004237" cy="1948695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557784" y="3859662"/>
            <a:ext cx="3463799" cy="210462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en-US" sz="2000" b="1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Paddy Rice </a:t>
            </a: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or </a:t>
            </a:r>
            <a:r>
              <a:rPr lang="en-US" altLang="en-US" sz="2000" b="1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Rough Rice </a:t>
            </a: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is completely unprocessed. </a:t>
            </a: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It </a:t>
            </a: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includes the hull </a:t>
            </a: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and </a:t>
            </a: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is </a:t>
            </a: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indigestible.</a:t>
            </a:r>
            <a:endParaRPr lang="en-US" altLang="en-US" sz="2000" dirty="0" smtClean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364152" y="3997019"/>
            <a:ext cx="3456822" cy="1829909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en-US" sz="2000" b="1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Whole Grain (Brown) Rice </a:t>
            </a: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has the hull removed, leaving the bran layer and germ intact.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8400822" y="4192928"/>
            <a:ext cx="3220048" cy="143809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en-US" sz="2000" b="1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White Rice </a:t>
            </a: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is the endosperm of the kernel with the hull, </a:t>
            </a: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bran, </a:t>
            </a: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and germ removed.</a:t>
            </a:r>
            <a:endParaRPr lang="en-US" altLang="en-US" sz="2000" dirty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078964" y="2856628"/>
            <a:ext cx="486436" cy="606804"/>
            <a:chOff x="3017140" y="946227"/>
            <a:chExt cx="486436" cy="606804"/>
          </a:xfrm>
          <a:solidFill>
            <a:srgbClr val="FECC7E"/>
          </a:solidFill>
        </p:grpSpPr>
        <p:sp>
          <p:nvSpPr>
            <p:cNvPr id="10" name="Right Arrow 9"/>
            <p:cNvSpPr/>
            <p:nvPr/>
          </p:nvSpPr>
          <p:spPr>
            <a:xfrm>
              <a:off x="3017140" y="946227"/>
              <a:ext cx="486436" cy="60680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ight Arrow 4"/>
            <p:cNvSpPr/>
            <p:nvPr/>
          </p:nvSpPr>
          <p:spPr>
            <a:xfrm>
              <a:off x="3017140" y="1067588"/>
              <a:ext cx="340505" cy="3640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820974" y="2856628"/>
            <a:ext cx="486436" cy="606804"/>
            <a:chOff x="3017140" y="946227"/>
            <a:chExt cx="486436" cy="606804"/>
          </a:xfrm>
          <a:solidFill>
            <a:srgbClr val="FECC7E"/>
          </a:solidFill>
        </p:grpSpPr>
        <p:sp>
          <p:nvSpPr>
            <p:cNvPr id="13" name="Right Arrow 12"/>
            <p:cNvSpPr/>
            <p:nvPr/>
          </p:nvSpPr>
          <p:spPr>
            <a:xfrm>
              <a:off x="3017140" y="946227"/>
              <a:ext cx="486436" cy="60680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ight Arrow 4"/>
            <p:cNvSpPr/>
            <p:nvPr/>
          </p:nvSpPr>
          <p:spPr>
            <a:xfrm>
              <a:off x="3017140" y="1067588"/>
              <a:ext cx="340505" cy="3640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9610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43114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F2A74E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RICE CLASSIFICATION</a:t>
            </a:r>
            <a:r>
              <a:rPr lang="en-US" altLang="en-US" sz="1000" b="1" spc="300" dirty="0" smtClean="0">
                <a:solidFill>
                  <a:srgbClr val="F2A74E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z="1000" b="1" spc="300" dirty="0" smtClean="0">
                <a:solidFill>
                  <a:srgbClr val="F2A74E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</a:br>
            <a:r>
              <a:rPr lang="en-US" altLang="en-US" sz="3600" b="1" dirty="0" smtClean="0">
                <a:solidFill>
                  <a:srgbClr val="F2A74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by Kernel Size</a:t>
            </a:r>
            <a:endParaRPr lang="en-US" altLang="en-US" sz="7200" dirty="0" smtClean="0">
              <a:solidFill>
                <a:srgbClr val="F2A74E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3" name="Group 1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484722"/>
              </p:ext>
            </p:extLst>
          </p:nvPr>
        </p:nvGraphicFramePr>
        <p:xfrm>
          <a:off x="699950" y="1825636"/>
          <a:ext cx="10802984" cy="4380847"/>
        </p:xfrm>
        <a:graphic>
          <a:graphicData uri="http://schemas.openxmlformats.org/drawingml/2006/table">
            <a:tbl>
              <a:tblPr/>
              <a:tblGrid>
                <a:gridCol w="1387201"/>
                <a:gridCol w="1801268"/>
                <a:gridCol w="2947387"/>
                <a:gridCol w="3193994"/>
                <a:gridCol w="1473134"/>
              </a:tblGrid>
              <a:tr h="621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Kernel Size</a:t>
                      </a:r>
                      <a:endParaRPr kumimoji="0" lang="en-US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74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Rice Grain Dimensions</a:t>
                      </a:r>
                      <a:endParaRPr kumimoji="0" lang="en-US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74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Examples</a:t>
                      </a:r>
                      <a:endParaRPr kumimoji="0" lang="en-US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74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Description of Cooked Rice</a:t>
                      </a:r>
                      <a:endParaRPr kumimoji="0" lang="en-US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74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Usage Examples</a:t>
                      </a:r>
                      <a:endParaRPr kumimoji="0" lang="en-US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74E"/>
                    </a:solidFill>
                  </a:tcPr>
                </a:tc>
              </a:tr>
              <a:tr h="1293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Long Grain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</a:br>
                      <a:endParaRPr kumimoji="0" lang="en-US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3 to 4 times as long as it is wide</a:t>
                      </a:r>
                      <a:endParaRPr kumimoji="0" lang="en-US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Long grain brown or white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Della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U.S. basmati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U.S. aromatic red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U.S. jasmine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Fluffy separate grains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While classified as long grain, jasmine rice’s characteristics resemble medium grain’s moist, clingy texture</a:t>
                      </a:r>
                      <a:endParaRPr kumimoji="0" lang="en-US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Entrées</a:t>
                      </a:r>
                      <a:endParaRPr kumimoji="0" lang="en-US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Soups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Pilafs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Fried Rice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Rice Bowls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7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Medium Grain</a:t>
                      </a:r>
                      <a:endParaRPr kumimoji="0" lang="en-US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2 to 3 times as long as it is wide</a:t>
                      </a:r>
                      <a:endParaRPr kumimoji="0" lang="en-US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Medium grain brown or white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Calrose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Premium medium grain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U.S.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arborio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Black japonica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Mahogany japonica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Moist and slightly sticky</a:t>
                      </a:r>
                      <a:endParaRPr kumimoji="0" lang="en-US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Sushi </a:t>
                      </a:r>
                      <a:endParaRPr kumimoji="0" lang="en-US" sz="14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Risotto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Paella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9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Short Grain </a:t>
                      </a:r>
                      <a:endParaRPr kumimoji="0" lang="en-US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Short and almost round</a:t>
                      </a:r>
                      <a:endParaRPr kumimoji="0" lang="en-US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Short grain brown or white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Koshihikari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 </a:t>
                      </a:r>
                      <a:endParaRPr kumimoji="0" lang="en-US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Calmochi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Akitakomachi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Soft, moist sticky</a:t>
                      </a:r>
                      <a:endParaRPr kumimoji="0" lang="en-US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Desserts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Rice Pudding</a:t>
                      </a:r>
                      <a:endParaRPr kumimoji="0" lang="en-US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7" descr="rice size diagram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2" t="-6306" r="-528" b="-6306"/>
          <a:stretch>
            <a:fillRect/>
          </a:stretch>
        </p:blipFill>
        <p:spPr bwMode="auto">
          <a:xfrm>
            <a:off x="924377" y="2928257"/>
            <a:ext cx="8540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ice size diagram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77"/>
          <a:stretch>
            <a:fillRect/>
          </a:stretch>
        </p:blipFill>
        <p:spPr bwMode="auto">
          <a:xfrm>
            <a:off x="970414" y="5679677"/>
            <a:ext cx="76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rice size diagram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6" t="-17567" r="43410" b="16216"/>
          <a:stretch>
            <a:fillRect/>
          </a:stretch>
        </p:blipFill>
        <p:spPr bwMode="auto">
          <a:xfrm>
            <a:off x="991689" y="4265867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22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43114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F2A74E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RICE CLASSIFICATION</a:t>
            </a:r>
            <a:r>
              <a:rPr lang="en-US" altLang="en-US" sz="1000" b="1" spc="300" dirty="0" smtClean="0">
                <a:solidFill>
                  <a:srgbClr val="F2A74E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z="1000" b="1" spc="300" dirty="0" smtClean="0">
                <a:solidFill>
                  <a:srgbClr val="F2A74E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</a:br>
            <a:r>
              <a:rPr lang="en-US" altLang="en-US" sz="3600" b="1" dirty="0" smtClean="0">
                <a:solidFill>
                  <a:srgbClr val="F2A74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by Starch Content</a:t>
            </a:r>
            <a:endParaRPr lang="en-US" altLang="en-US" sz="7200" dirty="0" smtClean="0">
              <a:solidFill>
                <a:srgbClr val="F2A74E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76039" y="2725446"/>
            <a:ext cx="6036815" cy="27964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8613" indent="-328613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200" b="1" dirty="0" smtClean="0">
              <a:solidFill>
                <a:srgbClr val="F2A74E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785813" lvl="1" indent="-328613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 dirty="0" smtClean="0">
                <a:solidFill>
                  <a:srgbClr val="F2A74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Amylose</a:t>
            </a:r>
          </a:p>
          <a:p>
            <a:pPr marL="914400" lvl="1" indent="-282575">
              <a:spcBef>
                <a:spcPct val="0"/>
              </a:spcBef>
              <a:buFont typeface="Wingdings" panose="05000000000000000000" pitchFamily="2" charset="2"/>
              <a:buChar char="§"/>
              <a:tabLst>
                <a:tab pos="860425" algn="l"/>
              </a:tabLst>
            </a:pPr>
            <a:r>
              <a:rPr lang="en-US" altLang="en-US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Makes rice firm and fluffy</a:t>
            </a:r>
          </a:p>
          <a:p>
            <a:pPr marL="914400" lvl="1" indent="-282575">
              <a:spcBef>
                <a:spcPct val="0"/>
              </a:spcBef>
              <a:buFont typeface="Wingdings" panose="05000000000000000000" pitchFamily="2" charset="2"/>
              <a:buChar char="§"/>
              <a:tabLst>
                <a:tab pos="860425" algn="l"/>
              </a:tabLst>
            </a:pPr>
            <a:r>
              <a:rPr lang="en-US" altLang="en-US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Good for pilafs, entrees, salads</a:t>
            </a:r>
          </a:p>
          <a:p>
            <a:pPr marL="785813" lvl="1" indent="-328613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dirty="0" smtClean="0">
              <a:solidFill>
                <a:srgbClr val="F2A74E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785813" lvl="1" indent="-328613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 dirty="0" smtClean="0">
                <a:solidFill>
                  <a:srgbClr val="F2A74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Amylopectin</a:t>
            </a:r>
          </a:p>
          <a:p>
            <a:pPr marL="914400" lvl="1" indent="-282575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Makes rice soft and sticky</a:t>
            </a:r>
          </a:p>
          <a:p>
            <a:pPr marL="914400" lvl="1" indent="-282575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Good for risotto, sushi, desserts</a:t>
            </a:r>
          </a:p>
          <a:p>
            <a:pPr marL="328613" indent="-328613"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08243" y="1878818"/>
            <a:ext cx="9586397" cy="8466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328613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Starch makes up most of a rice kernel. Rice is composed of two types of starch molecules:</a:t>
            </a:r>
          </a:p>
        </p:txBody>
      </p:sp>
      <p:pic>
        <p:nvPicPr>
          <p:cNvPr id="5" name="Picture 6" descr="WhiteShortGrainRi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070" y="2473541"/>
            <a:ext cx="27813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43114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F2A74E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RICE CLASSIFICATION</a:t>
            </a:r>
            <a:r>
              <a:rPr lang="en-US" altLang="en-US" sz="1000" b="1" spc="300" dirty="0" smtClean="0">
                <a:solidFill>
                  <a:srgbClr val="F2A74E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z="1000" b="1" spc="300" dirty="0" smtClean="0">
                <a:solidFill>
                  <a:srgbClr val="F2A74E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</a:br>
            <a:r>
              <a:rPr lang="en-US" altLang="en-US" sz="3600" b="1" dirty="0" smtClean="0">
                <a:solidFill>
                  <a:srgbClr val="F2A74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by Flavor</a:t>
            </a:r>
            <a:endParaRPr lang="en-US" altLang="en-US" sz="7200" dirty="0" smtClean="0">
              <a:solidFill>
                <a:srgbClr val="F2A74E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3" name="Group 1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986392"/>
              </p:ext>
            </p:extLst>
          </p:nvPr>
        </p:nvGraphicFramePr>
        <p:xfrm>
          <a:off x="941033" y="2210540"/>
          <a:ext cx="10138300" cy="3746377"/>
        </p:xfrm>
        <a:graphic>
          <a:graphicData uri="http://schemas.openxmlformats.org/drawingml/2006/table">
            <a:tbl>
              <a:tblPr/>
              <a:tblGrid>
                <a:gridCol w="2949324"/>
                <a:gridCol w="3809543"/>
                <a:gridCol w="3379433"/>
              </a:tblGrid>
              <a:tr h="655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Aromatic Rice Type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74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Appearance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74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Flavor Description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74E"/>
                    </a:solidFill>
                  </a:tcPr>
                </a:tc>
              </a:tr>
              <a:tr h="607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U.S. jasmine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Long medium-thick grains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Popcorn, subtle floral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2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U.S. basmati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Long slender grains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Popcorn, toasted nuts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U.S. black and mahogany japonica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Medium-long grains, purple-black or dark brown color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Subtle sweet spiciness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0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U.S. aromatic red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Medium-long grains, mahogany-honey-red color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Sweet nuttiness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28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43114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F2A74E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FORMS OF RICE</a:t>
            </a:r>
            <a:r>
              <a:rPr lang="en-US" altLang="en-US" sz="1000" b="1" spc="300" dirty="0" smtClean="0">
                <a:solidFill>
                  <a:srgbClr val="F2A74E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z="1000" b="1" spc="300" dirty="0" smtClean="0">
                <a:solidFill>
                  <a:srgbClr val="F2A74E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</a:br>
            <a:r>
              <a:rPr lang="en-US" altLang="en-US" sz="3600" b="1" dirty="0" smtClean="0">
                <a:solidFill>
                  <a:srgbClr val="F2A74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by Milling Process</a:t>
            </a:r>
            <a:endParaRPr lang="en-US" altLang="en-US" sz="7200" dirty="0" smtClean="0">
              <a:solidFill>
                <a:srgbClr val="F2A74E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39270" y="1996666"/>
            <a:ext cx="4888637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Regular-Milled Rice</a:t>
            </a:r>
            <a:b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000" dirty="0" smtClean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Parboiled Rice</a:t>
            </a:r>
            <a:b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000" dirty="0" smtClean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Precooked (Instant) Rice</a:t>
            </a:r>
            <a:b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000" dirty="0" smtClean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Individual Quick Frozen (IQF) Rice</a:t>
            </a:r>
            <a:b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000" dirty="0" smtClean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Ready-to-Serve Rice</a:t>
            </a:r>
            <a:b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000" dirty="0" smtClean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Seasoned Rice Mixes</a:t>
            </a:r>
            <a:endParaRPr lang="en-US" altLang="en-US" sz="2000" dirty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6" descr="C:\Documents and Settings\rosab\Desktop\PPT PHOTO\rice variet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559" y="1996666"/>
            <a:ext cx="3880311" cy="388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17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F2A74E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WHAT IS PARBOILED RICE?</a:t>
            </a:r>
            <a:endParaRPr lang="en-US" altLang="en-US" sz="4800" spc="300" dirty="0" smtClean="0">
              <a:solidFill>
                <a:srgbClr val="F2A74E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8583" y="1744227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indent="-328613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Short for partially boiled because it is paddy rice steamed under pressure in the hull.</a:t>
            </a:r>
          </a:p>
          <a:p>
            <a:pPr marL="365760" indent="-328613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2000" dirty="0" smtClean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65760" indent="-328613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Do not confuse it with precooked/instant; parboiled rice must be fully cooked before serving.</a:t>
            </a:r>
          </a:p>
          <a:p>
            <a:pPr marL="365760" indent="-328613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2000" dirty="0" smtClean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65760" indent="-328613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Benefits include rice that is firmer, fluffier and more separate grains; holds well on steamtables for longer periods of time.</a:t>
            </a:r>
          </a:p>
          <a:p>
            <a:pPr marL="365760" indent="-328613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2000" dirty="0" smtClean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65760" indent="-328613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May have a pale yellow color as pigments and nutrients are transferred into the endosperm when grains are pressure steamed.</a:t>
            </a:r>
            <a:endParaRPr lang="en-US" altLang="en-US" sz="2000" dirty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23" y="1630287"/>
            <a:ext cx="4439778" cy="44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5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913</Words>
  <Application>Microsoft Office PowerPoint</Application>
  <PresentationFormat>Widescreen</PresentationFormat>
  <Paragraphs>176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Franklin Gothic Demi Cond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Maher</dc:creator>
  <cp:lastModifiedBy>Katie Maher</cp:lastModifiedBy>
  <cp:revision>25</cp:revision>
  <dcterms:created xsi:type="dcterms:W3CDTF">2017-01-27T18:17:29Z</dcterms:created>
  <dcterms:modified xsi:type="dcterms:W3CDTF">2017-01-31T18:20:56Z</dcterms:modified>
</cp:coreProperties>
</file>