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2" r:id="rId3"/>
    <p:sldId id="1241" r:id="rId4"/>
    <p:sldId id="1266" r:id="rId5"/>
    <p:sldId id="1263" r:id="rId6"/>
    <p:sldId id="1309" r:id="rId7"/>
    <p:sldId id="1242" r:id="rId8"/>
    <p:sldId id="1297" r:id="rId9"/>
    <p:sldId id="1298" r:id="rId10"/>
    <p:sldId id="1299" r:id="rId11"/>
    <p:sldId id="1260" r:id="rId12"/>
    <p:sldId id="1300" r:id="rId13"/>
    <p:sldId id="1302" r:id="rId14"/>
    <p:sldId id="1294" r:id="rId15"/>
    <p:sldId id="1296" r:id="rId16"/>
    <p:sldId id="1308" r:id="rId17"/>
    <p:sldId id="1289" r:id="rId18"/>
    <p:sldId id="1293" r:id="rId19"/>
    <p:sldId id="1288" r:id="rId20"/>
    <p:sldId id="1306" r:id="rId21"/>
    <p:sldId id="1305" r:id="rId22"/>
    <p:sldId id="1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C673F6-A55E-8228-5D8F-7DC93AF8766D}" name="Cameron Jacobs, CAE" initials="CJC" userId="S::cjacobs@usarice.com::ab6a5ca5-5119-4cb4-9290-1f19c53f4b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38D93A-082F-4619-BA93-D431023E213B}" v="1" dt="2023-05-03T17:39:36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97" autoAdjust="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eron Jacobs, CAE" userId="ab6a5ca5-5119-4cb4-9290-1f19c53f4b25" providerId="ADAL" clId="{F538D93A-082F-4619-BA93-D431023E213B}"/>
    <pc:docChg chg="custSel modSld">
      <pc:chgData name="Cameron Jacobs, CAE" userId="ab6a5ca5-5119-4cb4-9290-1f19c53f4b25" providerId="ADAL" clId="{F538D93A-082F-4619-BA93-D431023E213B}" dt="2023-04-26T14:30:24.627" v="4" actId="14100"/>
      <pc:docMkLst>
        <pc:docMk/>
      </pc:docMkLst>
      <pc:sldChg chg="modSp mod">
        <pc:chgData name="Cameron Jacobs, CAE" userId="ab6a5ca5-5119-4cb4-9290-1f19c53f4b25" providerId="ADAL" clId="{F538D93A-082F-4619-BA93-D431023E213B}" dt="2023-04-26T14:30:24.627" v="4" actId="14100"/>
        <pc:sldMkLst>
          <pc:docMk/>
          <pc:sldMk cId="1206983326" sldId="1289"/>
        </pc:sldMkLst>
        <pc:spChg chg="mod">
          <ac:chgData name="Cameron Jacobs, CAE" userId="ab6a5ca5-5119-4cb4-9290-1f19c53f4b25" providerId="ADAL" clId="{F538D93A-082F-4619-BA93-D431023E213B}" dt="2023-04-26T14:30:24.627" v="4" actId="14100"/>
          <ac:spMkLst>
            <pc:docMk/>
            <pc:sldMk cId="1206983326" sldId="1289"/>
            <ac:spMk id="3" creationId="{DB9EDA7A-DD04-4821-B8E3-17D74EB72EF2}"/>
          </ac:spMkLst>
        </pc:spChg>
        <pc:spChg chg="mod">
          <ac:chgData name="Cameron Jacobs, CAE" userId="ab6a5ca5-5119-4cb4-9290-1f19c53f4b25" providerId="ADAL" clId="{F538D93A-082F-4619-BA93-D431023E213B}" dt="2023-04-26T14:30:15.848" v="2" actId="1076"/>
          <ac:spMkLst>
            <pc:docMk/>
            <pc:sldMk cId="1206983326" sldId="1289"/>
            <ac:spMk id="6" creationId="{8BC41979-7A23-4AD6-AFB1-A61312016D8E}"/>
          </ac:spMkLst>
        </pc:spChg>
        <pc:spChg chg="mod">
          <ac:chgData name="Cameron Jacobs, CAE" userId="ab6a5ca5-5119-4cb4-9290-1f19c53f4b25" providerId="ADAL" clId="{F538D93A-082F-4619-BA93-D431023E213B}" dt="2023-04-26T14:30:21.790" v="3" actId="1076"/>
          <ac:spMkLst>
            <pc:docMk/>
            <pc:sldMk cId="1206983326" sldId="1289"/>
            <ac:spMk id="7" creationId="{52710EA6-0563-4E94-B319-64BB803983C8}"/>
          </ac:spMkLst>
        </pc:spChg>
      </pc:sldChg>
      <pc:sldChg chg="delSp mod delAnim">
        <pc:chgData name="Cameron Jacobs, CAE" userId="ab6a5ca5-5119-4cb4-9290-1f19c53f4b25" providerId="ADAL" clId="{F538D93A-082F-4619-BA93-D431023E213B}" dt="2023-04-18T17:43:39.483" v="0" actId="478"/>
        <pc:sldMkLst>
          <pc:docMk/>
          <pc:sldMk cId="3528837600" sldId="1308"/>
        </pc:sldMkLst>
        <pc:picChg chg="del">
          <ac:chgData name="Cameron Jacobs, CAE" userId="ab6a5ca5-5119-4cb4-9290-1f19c53f4b25" providerId="ADAL" clId="{F538D93A-082F-4619-BA93-D431023E213B}" dt="2023-04-18T17:43:39.483" v="0" actId="478"/>
          <ac:picMkLst>
            <pc:docMk/>
            <pc:sldMk cId="3528837600" sldId="1308"/>
            <ac:picMk id="5" creationId="{0D9CBB73-3EA7-B8A0-AFE9-B16A49D7B7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6F6C1-B4EF-40CB-8D55-E68CE116E54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D514F-6BEB-4B5C-956B-BEF8262D0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8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1DA92-14D4-4C0D-BED8-3386FD765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899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BD47E-529B-448B-BED3-55E3C8698B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287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1DA92-14D4-4C0D-BED8-3386FD765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722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1DA92-14D4-4C0D-BED8-3386FD765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322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1DA92-14D4-4C0D-BED8-3386FD765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739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37908-996E-497C-8AD0-36AA75C168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938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37908-996E-497C-8AD0-36AA75C168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0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1DA92-14D4-4C0D-BED8-3386FD765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997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1DA92-14D4-4C0D-BED8-3386FD765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010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1DA92-14D4-4C0D-BED8-3386FD765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665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1DA92-14D4-4C0D-BED8-3386FD765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42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BD47E-529B-448B-BED3-55E3C8698B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322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1DA92-14D4-4C0D-BED8-3386FD765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609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E8C0B-9877-497A-A241-0EB7FCE4C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49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baseline="0" dirty="0">
              <a:solidFill>
                <a:srgbClr val="E46464"/>
              </a:solidFill>
              <a:effectLst/>
              <a:latin typeface="TradeGothic L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BD47E-529B-448B-BED3-55E3C8698B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05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BD47E-529B-448B-BED3-55E3C8698B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20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37908-996E-497C-8AD0-36AA75C168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22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BD47E-529B-448B-BED3-55E3C8698B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40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1DA92-14D4-4C0D-BED8-3386FD765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938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1DA92-14D4-4C0D-BED8-3386FD765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386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1DA92-14D4-4C0D-BED8-3386FD765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44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A3EA6-ADF5-5A8C-FA23-0FB539023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76425-2CCC-9303-473F-45BF680AA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0EA20-0B7D-BB1C-D2CC-F05654CD1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8697-CEFB-4B4E-BEA6-A8DA0A803AF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21789-6F31-D40F-6C97-7B6E17AE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9309C-6528-4D5A-F1B3-2AD3B81C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0F-C356-4774-B6E2-CFFF63226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9DAE-8D21-4123-B050-A5BEFF881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574AB-48FF-B06C-C4F7-80D0C7F33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1C5EF-3173-0520-AD06-37A58BBA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8697-CEFB-4B4E-BEA6-A8DA0A803AF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6DEB7-7FA9-8B54-A38E-EE6D3B04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B93D-7AB4-2695-2C3F-F5AEB65F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0F-C356-4774-B6E2-CFFF63226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8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68A861-7876-CB06-29CA-A2B9E106B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C23F3-8D06-76D3-8483-9A4E37176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F4A95-9128-F085-BC3C-A41ECB63C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8697-CEFB-4B4E-BEA6-A8DA0A803AF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21491-FD3C-F740-416A-26FBCF6B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09C2F-04C8-8143-A863-815AC19C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0F-C356-4774-B6E2-CFFF63226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22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962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521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288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728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387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25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A6626-6D37-2EAC-22E3-53322ED0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568C9-8B18-1264-9369-A8480B19D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47A3A-56C9-8A7A-810C-89F19B29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8697-CEFB-4B4E-BEA6-A8DA0A803AF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94557-BFA1-C9D6-3857-EF1264BF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71D05-94F5-40BE-45EE-A480CED6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0F-C356-4774-B6E2-CFFF63226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4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73CDE-3066-AC9D-9D1E-57E9A3B7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3EDAC-A792-BCAB-4931-94354E834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FDF85-133E-3A18-5611-95FBC91B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8697-CEFB-4B4E-BEA6-A8DA0A803AF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2AC94-C9EB-C53F-14F4-FB0D1439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58F27-BA89-7C61-7479-F26A25F4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0F-C356-4774-B6E2-CFFF63226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2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8596-C8C0-5911-174E-3AACAD28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CA2CC-D09C-FFC7-6F60-959E48883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94EE4-C85C-6F5F-D739-4BDA5DE5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E46D1-5ADA-5B06-1CF1-6F0C59F7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8697-CEFB-4B4E-BEA6-A8DA0A803AF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2F847-B12E-F730-D578-894ED085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5EE13-8973-C73D-8F3E-AC9014F8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0F-C356-4774-B6E2-CFFF63226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0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66A8-202B-8974-D372-D2057EE3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E6729-7AC8-DEA7-D688-F586E032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C0DB-3267-877B-EF5B-F2582109E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4651B-219C-921E-7D7C-D17011C0A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89FBF-0C20-98E7-67C1-B63785C9C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C2D01-97B8-112D-EDA8-58369713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8697-CEFB-4B4E-BEA6-A8DA0A803AF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FD4211-8D53-B489-AD8A-9C9F21DB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147CF-D8D8-06C8-4C15-A3641D3B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0F-C356-4774-B6E2-CFFF63226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296C-9B13-8E04-CBC4-5FBAE58C8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34449-4DB1-9AF1-30FE-CC3D0F4B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8697-CEFB-4B4E-BEA6-A8DA0A803AF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457E6-A428-6FEC-9DF7-0F651EFF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3DC88-8BEE-7A0A-E15C-53E21379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0F-C356-4774-B6E2-CFFF63226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2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4EB55-E2F4-1C74-F7B7-CD24A3C4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8697-CEFB-4B4E-BEA6-A8DA0A803AF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D3E361-6597-D815-5CD8-31A8868F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DC0F0-A229-68AB-B80D-015BC023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0F-C356-4774-B6E2-CFFF63226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6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07BF4-D4C5-03C7-819E-B7EAE98F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BF14D-2394-015A-400A-FBD79FC7B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1A23F-397D-931A-8272-C72BA2932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AF6CB-E6BF-96F2-6779-86A00B1D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8697-CEFB-4B4E-BEA6-A8DA0A803AF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60C29-0899-E99E-536B-E555E80E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11296-186A-E467-25A8-B9A7B8E0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0F-C356-4774-B6E2-CFFF63226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0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602CD-07ED-86B2-DBE7-8183177B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A583AE-C19B-A3E8-17B0-25AF3AD9A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FB946-8A38-153C-3EA4-D69812B74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73D4D-A953-6EF3-C063-BABC5FBF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8697-CEFB-4B4E-BEA6-A8DA0A803AF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03BBD-C600-C756-1F9E-E9D2E72C3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21B4-C3BA-362C-AC4C-9A5AFC9E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0F-C356-4774-B6E2-CFFF63226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3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45CF3E-C832-FE12-9527-CF136F1D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B2753-7DCF-0864-17B0-E7D146250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0F6E-9599-10B0-14CB-22B9C5235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8697-CEFB-4B4E-BEA6-A8DA0A803AF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C7278-0927-9E3D-B992-F0EAA3EA0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193C-6652-F8DD-D742-8CE5D5C07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9CE0F-C356-4774-B6E2-CFFF63226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CEF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8460" y="2848355"/>
            <a:ext cx="9475078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4241" y="1350683"/>
            <a:ext cx="9994900" cy="4088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367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www.thinkrice.com/" TargetMode="External"/><Relationship Id="rId4" Type="http://schemas.openxmlformats.org/officeDocument/2006/relationships/hyperlink" Target="mailto:cjacobs@usaric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3DE0F7A2-1FB2-4368-B73E-6FFC24D1D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145567" cy="6858000"/>
          </a:xfrm>
          <a:custGeom>
            <a:avLst/>
            <a:gdLst>
              <a:gd name="connsiteX0" fmla="*/ 0 w 5687680"/>
              <a:gd name="connsiteY0" fmla="*/ 6858000 h 6858000"/>
              <a:gd name="connsiteX1" fmla="*/ 1421920 w 5687680"/>
              <a:gd name="connsiteY1" fmla="*/ 0 h 6858000"/>
              <a:gd name="connsiteX2" fmla="*/ 5687680 w 5687680"/>
              <a:gd name="connsiteY2" fmla="*/ 0 h 6858000"/>
              <a:gd name="connsiteX3" fmla="*/ 4265760 w 5687680"/>
              <a:gd name="connsiteY3" fmla="*/ 6858000 h 6858000"/>
              <a:gd name="connsiteX4" fmla="*/ 0 w 5687680"/>
              <a:gd name="connsiteY4" fmla="*/ 6858000 h 6858000"/>
              <a:gd name="connsiteX0" fmla="*/ 0 w 5687680"/>
              <a:gd name="connsiteY0" fmla="*/ 6858000 h 6858000"/>
              <a:gd name="connsiteX1" fmla="*/ 39688 w 5687680"/>
              <a:gd name="connsiteY1" fmla="*/ 10632 h 6858000"/>
              <a:gd name="connsiteX2" fmla="*/ 5687680 w 5687680"/>
              <a:gd name="connsiteY2" fmla="*/ 0 h 6858000"/>
              <a:gd name="connsiteX3" fmla="*/ 4265760 w 5687680"/>
              <a:gd name="connsiteY3" fmla="*/ 6858000 h 6858000"/>
              <a:gd name="connsiteX4" fmla="*/ 0 w 5687680"/>
              <a:gd name="connsiteY4" fmla="*/ 6858000 h 6858000"/>
              <a:gd name="connsiteX0" fmla="*/ 0 w 5687680"/>
              <a:gd name="connsiteY0" fmla="*/ 6858000 h 6858000"/>
              <a:gd name="connsiteX1" fmla="*/ 7790 w 5687680"/>
              <a:gd name="connsiteY1" fmla="*/ 10632 h 6858000"/>
              <a:gd name="connsiteX2" fmla="*/ 5687680 w 5687680"/>
              <a:gd name="connsiteY2" fmla="*/ 0 h 6858000"/>
              <a:gd name="connsiteX3" fmla="*/ 4265760 w 5687680"/>
              <a:gd name="connsiteY3" fmla="*/ 6858000 h 6858000"/>
              <a:gd name="connsiteX4" fmla="*/ 0 w 5687680"/>
              <a:gd name="connsiteY4" fmla="*/ 6858000 h 6858000"/>
              <a:gd name="connsiteX0" fmla="*/ 3366 w 5691046"/>
              <a:gd name="connsiteY0" fmla="*/ 6868633 h 6868633"/>
              <a:gd name="connsiteX1" fmla="*/ 524 w 5691046"/>
              <a:gd name="connsiteY1" fmla="*/ 0 h 6868633"/>
              <a:gd name="connsiteX2" fmla="*/ 5691046 w 5691046"/>
              <a:gd name="connsiteY2" fmla="*/ 10633 h 6868633"/>
              <a:gd name="connsiteX3" fmla="*/ 4269126 w 5691046"/>
              <a:gd name="connsiteY3" fmla="*/ 6868633 h 6868633"/>
              <a:gd name="connsiteX4" fmla="*/ 3366 w 5691046"/>
              <a:gd name="connsiteY4" fmla="*/ 6868633 h 686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1046" h="6868633">
                <a:moveTo>
                  <a:pt x="3366" y="6868633"/>
                </a:moveTo>
                <a:cubicBezTo>
                  <a:pt x="5963" y="4586177"/>
                  <a:pt x="-2073" y="2282456"/>
                  <a:pt x="524" y="0"/>
                </a:cubicBezTo>
                <a:lnTo>
                  <a:pt x="5691046" y="10633"/>
                </a:lnTo>
                <a:lnTo>
                  <a:pt x="4269126" y="6868633"/>
                </a:lnTo>
                <a:lnTo>
                  <a:pt x="3366" y="6868633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D21C60-333B-47B3-98DB-508804F6F82F}"/>
              </a:ext>
            </a:extLst>
          </p:cNvPr>
          <p:cNvSpPr/>
          <p:nvPr/>
        </p:nvSpPr>
        <p:spPr>
          <a:xfrm>
            <a:off x="4361587" y="3582366"/>
            <a:ext cx="79005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Understanding Rice Varieties, Types, and Forms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7E0B9A9-5743-40F6-AD7E-687A686290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025" y="925575"/>
            <a:ext cx="4379634" cy="18599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47F877-C0B8-475A-83EC-12FE0DCE6E06}"/>
              </a:ext>
            </a:extLst>
          </p:cNvPr>
          <p:cNvSpPr/>
          <p:nvPr/>
        </p:nvSpPr>
        <p:spPr>
          <a:xfrm>
            <a:off x="5340040" y="5246261"/>
            <a:ext cx="5943600" cy="1270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04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15"/>
    </mc:Choice>
    <mc:Fallback xmlns="">
      <p:transition spd="slow" advTm="3821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8B89A7-B6B1-4A3A-9D84-10A0DF54FB4B}"/>
              </a:ext>
            </a:extLst>
          </p:cNvPr>
          <p:cNvSpPr/>
          <p:nvPr/>
        </p:nvSpPr>
        <p:spPr>
          <a:xfrm>
            <a:off x="0" y="6505575"/>
            <a:ext cx="12192000" cy="3524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Group 135">
            <a:extLst>
              <a:ext uri="{FF2B5EF4-FFF2-40B4-BE49-F238E27FC236}">
                <a16:creationId xmlns:a16="http://schemas.microsoft.com/office/drawing/2014/main" id="{36133DFD-EDFE-495E-8356-EB07837B572C}"/>
              </a:ext>
            </a:extLst>
          </p:cNvPr>
          <p:cNvGraphicFramePr>
            <a:graphicFrameLocks/>
          </p:cNvGraphicFramePr>
          <p:nvPr/>
        </p:nvGraphicFramePr>
        <p:xfrm>
          <a:off x="387531" y="849085"/>
          <a:ext cx="11416938" cy="4950823"/>
        </p:xfrm>
        <a:graphic>
          <a:graphicData uri="http://schemas.openxmlformats.org/drawingml/2006/table">
            <a:tbl>
              <a:tblPr/>
              <a:tblGrid>
                <a:gridCol w="1466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4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5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Kernel Size</a:t>
                      </a:r>
                      <a:endParaRPr kumimoji="0" 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Rice Grain Dimensions</a:t>
                      </a:r>
                      <a:endParaRPr kumimoji="0" 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Examples</a:t>
                      </a:r>
                      <a:endParaRPr kumimoji="0" 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Description of Cooked Rice</a:t>
                      </a:r>
                      <a:endParaRPr kumimoji="0" 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Usage Examples</a:t>
                      </a:r>
                      <a:endParaRPr kumimoji="0" 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Long Grain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</a:b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</a:br>
                      <a:endParaRPr kumimoji="0" lang="en-US" sz="14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3 to 4 times as long as it is wide</a:t>
                      </a:r>
                      <a:endParaRPr kumimoji="0" lang="en-US" sz="14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Brown or white long grain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Della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U.S. basmati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U.S. aromatic red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U.S. jasmine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Fluffy separate grains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While classified as long grain, jasmine rice’s characteristics resemble medium grain’s moist, clingy texture</a:t>
                      </a:r>
                      <a:endParaRPr kumimoji="0" lang="en-US" sz="14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Entrées</a:t>
                      </a:r>
                      <a:endParaRPr kumimoji="0" lang="en-US" sz="14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Pilafs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Fried Rice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Rice Bowls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8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Medium Grain</a:t>
                      </a:r>
                      <a:endParaRPr kumimoji="0" 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2 to 3 times as long as it is wide</a:t>
                      </a:r>
                      <a:endParaRPr kumimoji="0" lang="en-US" sz="14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Brown or white medium grain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Calrose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Premium medium grain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U.S.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arborio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Black japonica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Mahogany japonica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Moist and slightly sticky</a:t>
                      </a:r>
                      <a:endParaRPr kumimoji="0" lang="en-US" sz="14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Soups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Sushi </a:t>
                      </a:r>
                      <a:endParaRPr kumimoji="0" lang="en-US" sz="14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Risotto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Paella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Short Grain </a:t>
                      </a:r>
                      <a:endParaRPr kumimoji="0" 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Short and almost round</a:t>
                      </a:r>
                      <a:endParaRPr kumimoji="0" lang="en-US" sz="14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Brown or white short grain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Koshihikari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 </a:t>
                      </a:r>
                      <a:endParaRPr kumimoji="0" lang="en-US" sz="14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Calmochi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Akitakomachi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Soft, moist sticky</a:t>
                      </a:r>
                      <a:endParaRPr kumimoji="0" lang="en-US" sz="14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Sushi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Desserts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Rice Pudding</a:t>
                      </a:r>
                      <a:endParaRPr kumimoji="0" lang="en-US" sz="14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10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19"/>
    </mc:Choice>
    <mc:Fallback xmlns="">
      <p:transition spd="slow" advTm="980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B9EDA7A-DD04-4821-B8E3-17D74EB72EF2}"/>
              </a:ext>
            </a:extLst>
          </p:cNvPr>
          <p:cNvSpPr/>
          <p:nvPr/>
        </p:nvSpPr>
        <p:spPr>
          <a:xfrm>
            <a:off x="0" y="1381488"/>
            <a:ext cx="12191999" cy="5476512"/>
          </a:xfrm>
          <a:custGeom>
            <a:avLst/>
            <a:gdLst/>
            <a:ahLst/>
            <a:cxnLst/>
            <a:rect l="l" t="t" r="r" b="b"/>
            <a:pathLst>
              <a:path w="10859135" h="5073015">
                <a:moveTo>
                  <a:pt x="10858830" y="0"/>
                </a:moveTo>
                <a:lnTo>
                  <a:pt x="0" y="0"/>
                </a:lnTo>
                <a:lnTo>
                  <a:pt x="0" y="5072926"/>
                </a:lnTo>
                <a:lnTo>
                  <a:pt x="10858830" y="5072926"/>
                </a:lnTo>
                <a:lnTo>
                  <a:pt x="1085883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41979-7A23-4AD6-AFB1-A61312016D8E}"/>
              </a:ext>
            </a:extLst>
          </p:cNvPr>
          <p:cNvSpPr/>
          <p:nvPr/>
        </p:nvSpPr>
        <p:spPr>
          <a:xfrm>
            <a:off x="357455" y="434790"/>
            <a:ext cx="302390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Jasmine Rice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10EA6-0563-4E94-B319-64BB803983C8}"/>
              </a:ext>
            </a:extLst>
          </p:cNvPr>
          <p:cNvSpPr/>
          <p:nvPr/>
        </p:nvSpPr>
        <p:spPr>
          <a:xfrm>
            <a:off x="0" y="1111898"/>
            <a:ext cx="9323261" cy="87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1BB2EF-672D-4AA8-B56A-313106B0C6C2}"/>
              </a:ext>
            </a:extLst>
          </p:cNvPr>
          <p:cNvGrpSpPr/>
          <p:nvPr/>
        </p:nvGrpSpPr>
        <p:grpSpPr>
          <a:xfrm>
            <a:off x="5346626" y="2486920"/>
            <a:ext cx="6568283" cy="924116"/>
            <a:chOff x="4251490" y="2520295"/>
            <a:chExt cx="7602716" cy="7315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0CA6A4-1BA1-40E8-ACA0-720A97FEFAE3}"/>
                </a:ext>
              </a:extLst>
            </p:cNvPr>
            <p:cNvSpPr/>
            <p:nvPr/>
          </p:nvSpPr>
          <p:spPr>
            <a:xfrm>
              <a:off x="4251490" y="2520295"/>
              <a:ext cx="7602716" cy="731520"/>
            </a:xfrm>
            <a:prstGeom prst="rect">
              <a:avLst/>
            </a:prstGeom>
            <a:solidFill>
              <a:srgbClr val="095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065F39-DDB9-478B-9931-BD371E9E831B}"/>
                </a:ext>
              </a:extLst>
            </p:cNvPr>
            <p:cNvSpPr txBox="1"/>
            <p:nvPr/>
          </p:nvSpPr>
          <p:spPr>
            <a:xfrm>
              <a:off x="5845010" y="2591830"/>
              <a:ext cx="5970116" cy="60908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Aromatic Long Grain Variety with Distinct F</a:t>
              </a:r>
              <a:r>
                <a:rPr kumimoji="0" lang="en-US" sz="2200" b="1" i="0" u="none" strike="noStrike" kern="1200" cap="none" spc="-7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lavor</a:t>
              </a: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and Popcorn A</a:t>
              </a:r>
              <a:r>
                <a:rPr kumimoji="0" lang="en-US" sz="2200" b="1" i="0" u="none" strike="noStrike" kern="1200" cap="none" spc="-7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roma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C47F70-7B83-49B9-BE5D-9000A806A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8360" y="2708193"/>
              <a:ext cx="457562" cy="37635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766E5D-4B3E-4836-86ED-55A31CAE61DA}"/>
              </a:ext>
            </a:extLst>
          </p:cNvPr>
          <p:cNvGrpSpPr/>
          <p:nvPr/>
        </p:nvGrpSpPr>
        <p:grpSpPr>
          <a:xfrm>
            <a:off x="5553668" y="4767666"/>
            <a:ext cx="6361239" cy="872322"/>
            <a:chOff x="4884653" y="4921565"/>
            <a:chExt cx="6969551" cy="9154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D17427-3BE6-4201-9D56-BBDFA5E28BF5}"/>
                </a:ext>
              </a:extLst>
            </p:cNvPr>
            <p:cNvSpPr/>
            <p:nvPr/>
          </p:nvSpPr>
          <p:spPr>
            <a:xfrm>
              <a:off x="4884653" y="4921565"/>
              <a:ext cx="6969551" cy="915451"/>
            </a:xfrm>
            <a:prstGeom prst="rect">
              <a:avLst/>
            </a:prstGeom>
            <a:solidFill>
              <a:srgbClr val="499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261C86-6FCC-4D2A-99C3-233A7DB5BE9B}"/>
                </a:ext>
              </a:extLst>
            </p:cNvPr>
            <p:cNvSpPr txBox="1"/>
            <p:nvPr/>
          </p:nvSpPr>
          <p:spPr>
            <a:xfrm>
              <a:off x="6166167" y="4975548"/>
              <a:ext cx="5395038" cy="80748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Major Ingredient in Thai and Southeast Asian cuisines</a:t>
              </a:r>
              <a:endParaRPr kumimoji="0" lang="en-US" sz="2200" b="1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BB9A9B-A6A1-4CD7-8766-EB0FBE4DD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5701" y="5152317"/>
              <a:ext cx="457563" cy="37635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8DCAB-422D-4C1F-AE6D-B0AB9E03E4EE}"/>
              </a:ext>
            </a:extLst>
          </p:cNvPr>
          <p:cNvGrpSpPr/>
          <p:nvPr/>
        </p:nvGrpSpPr>
        <p:grpSpPr>
          <a:xfrm>
            <a:off x="5553669" y="3704869"/>
            <a:ext cx="6361239" cy="872322"/>
            <a:chOff x="5301331" y="3671130"/>
            <a:chExt cx="6969551" cy="7315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249D39-147A-4A7C-BA7D-D8FEA93804A1}"/>
                </a:ext>
              </a:extLst>
            </p:cNvPr>
            <p:cNvSpPr/>
            <p:nvPr/>
          </p:nvSpPr>
          <p:spPr>
            <a:xfrm>
              <a:off x="5301331" y="3671130"/>
              <a:ext cx="6969551" cy="731520"/>
            </a:xfrm>
            <a:prstGeom prst="rect">
              <a:avLst/>
            </a:prstGeom>
            <a:solidFill>
              <a:srgbClr val="137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A55B89-C5D0-4B51-A827-7A657E45A3FF}"/>
                </a:ext>
              </a:extLst>
            </p:cNvPr>
            <p:cNvSpPr txBox="1"/>
            <p:nvPr/>
          </p:nvSpPr>
          <p:spPr>
            <a:xfrm>
              <a:off x="6641986" y="3696417"/>
              <a:ext cx="5532764" cy="6452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Cooked Grains are Soft, Moist, and Slightly Cling T</a:t>
              </a:r>
              <a:r>
                <a:rPr kumimoji="0" lang="en-US" sz="2200" b="1" i="0" u="none" strike="noStrike" kern="1200" cap="none" spc="-7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ogether</a:t>
              </a:r>
              <a:endParaRPr kumimoji="0" lang="en-US" sz="2200" b="1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C83BA4-7329-4928-88BB-1F876A237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4142" y="3848711"/>
              <a:ext cx="457563" cy="37635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DB73E30-BFFA-4768-AFE0-2EEC83EDC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965" y="1854742"/>
            <a:ext cx="4647213" cy="4349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26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34"/>
    </mc:Choice>
    <mc:Fallback xmlns="">
      <p:transition spd="slow" advTm="7463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B9EDA7A-DD04-4821-B8E3-17D74EB72EF2}"/>
              </a:ext>
            </a:extLst>
          </p:cNvPr>
          <p:cNvSpPr/>
          <p:nvPr/>
        </p:nvSpPr>
        <p:spPr>
          <a:xfrm>
            <a:off x="0" y="1381488"/>
            <a:ext cx="12191999" cy="5476512"/>
          </a:xfrm>
          <a:custGeom>
            <a:avLst/>
            <a:gdLst/>
            <a:ahLst/>
            <a:cxnLst/>
            <a:rect l="l" t="t" r="r" b="b"/>
            <a:pathLst>
              <a:path w="10859135" h="5073015">
                <a:moveTo>
                  <a:pt x="10858830" y="0"/>
                </a:moveTo>
                <a:lnTo>
                  <a:pt x="0" y="0"/>
                </a:lnTo>
                <a:lnTo>
                  <a:pt x="0" y="5072926"/>
                </a:lnTo>
                <a:lnTo>
                  <a:pt x="10858830" y="5072926"/>
                </a:lnTo>
                <a:lnTo>
                  <a:pt x="1085883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41979-7A23-4AD6-AFB1-A61312016D8E}"/>
              </a:ext>
            </a:extLst>
          </p:cNvPr>
          <p:cNvSpPr/>
          <p:nvPr/>
        </p:nvSpPr>
        <p:spPr>
          <a:xfrm>
            <a:off x="357455" y="434790"/>
            <a:ext cx="300306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Basmati Rice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10EA6-0563-4E94-B319-64BB803983C8}"/>
              </a:ext>
            </a:extLst>
          </p:cNvPr>
          <p:cNvSpPr/>
          <p:nvPr/>
        </p:nvSpPr>
        <p:spPr>
          <a:xfrm>
            <a:off x="0" y="1111898"/>
            <a:ext cx="9323261" cy="87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1BB2EF-672D-4AA8-B56A-313106B0C6C2}"/>
              </a:ext>
            </a:extLst>
          </p:cNvPr>
          <p:cNvGrpSpPr/>
          <p:nvPr/>
        </p:nvGrpSpPr>
        <p:grpSpPr>
          <a:xfrm>
            <a:off x="5346626" y="2486920"/>
            <a:ext cx="6568283" cy="924116"/>
            <a:chOff x="4251490" y="2520295"/>
            <a:chExt cx="7602716" cy="7315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0CA6A4-1BA1-40E8-ACA0-720A97FEFAE3}"/>
                </a:ext>
              </a:extLst>
            </p:cNvPr>
            <p:cNvSpPr/>
            <p:nvPr/>
          </p:nvSpPr>
          <p:spPr>
            <a:xfrm>
              <a:off x="4251490" y="2520295"/>
              <a:ext cx="7602716" cy="731520"/>
            </a:xfrm>
            <a:prstGeom prst="rect">
              <a:avLst/>
            </a:prstGeom>
            <a:solidFill>
              <a:srgbClr val="095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065F39-DDB9-478B-9931-BD371E9E831B}"/>
                </a:ext>
              </a:extLst>
            </p:cNvPr>
            <p:cNvSpPr txBox="1"/>
            <p:nvPr/>
          </p:nvSpPr>
          <p:spPr>
            <a:xfrm>
              <a:off x="5258848" y="2595860"/>
              <a:ext cx="5970116" cy="60908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Long Grain Variety with Distinct A</a:t>
              </a:r>
              <a:r>
                <a:rPr kumimoji="0" lang="en-US" sz="2200" b="1" i="0" u="none" strike="noStrike" kern="1200" cap="none" spc="-7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roma</a:t>
              </a: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and Savory, Nutty F</a:t>
              </a:r>
              <a:r>
                <a:rPr kumimoji="0" lang="en-US" sz="2200" b="1" i="0" u="none" strike="noStrike" kern="1200" cap="none" spc="-7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lavor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C47F70-7B83-49B9-BE5D-9000A806A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2942" y="2712223"/>
              <a:ext cx="457562" cy="37635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766E5D-4B3E-4836-86ED-55A31CAE61DA}"/>
              </a:ext>
            </a:extLst>
          </p:cNvPr>
          <p:cNvGrpSpPr/>
          <p:nvPr/>
        </p:nvGrpSpPr>
        <p:grpSpPr>
          <a:xfrm>
            <a:off x="5553668" y="4767666"/>
            <a:ext cx="6487560" cy="872322"/>
            <a:chOff x="4884653" y="4921565"/>
            <a:chExt cx="7107951" cy="9154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D17427-3BE6-4201-9D56-BBDFA5E28BF5}"/>
                </a:ext>
              </a:extLst>
            </p:cNvPr>
            <p:cNvSpPr/>
            <p:nvPr/>
          </p:nvSpPr>
          <p:spPr>
            <a:xfrm>
              <a:off x="4884653" y="4921565"/>
              <a:ext cx="6969551" cy="915451"/>
            </a:xfrm>
            <a:prstGeom prst="rect">
              <a:avLst/>
            </a:prstGeom>
            <a:solidFill>
              <a:srgbClr val="499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261C86-6FCC-4D2A-99C3-233A7DB5BE9B}"/>
                </a:ext>
              </a:extLst>
            </p:cNvPr>
            <p:cNvSpPr txBox="1"/>
            <p:nvPr/>
          </p:nvSpPr>
          <p:spPr>
            <a:xfrm>
              <a:off x="5610898" y="4985767"/>
              <a:ext cx="6381706" cy="80748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Often used in Indian and Mediterranean cuisines and some Middle Eastern Dishes </a:t>
              </a:r>
              <a:endParaRPr kumimoji="0" lang="en-US" sz="2200" b="1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BB9A9B-A6A1-4CD7-8766-EB0FBE4DD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3335" y="5191112"/>
              <a:ext cx="457563" cy="37635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8DCAB-422D-4C1F-AE6D-B0AB9E03E4EE}"/>
              </a:ext>
            </a:extLst>
          </p:cNvPr>
          <p:cNvGrpSpPr/>
          <p:nvPr/>
        </p:nvGrpSpPr>
        <p:grpSpPr>
          <a:xfrm>
            <a:off x="5553669" y="3704869"/>
            <a:ext cx="6448981" cy="872322"/>
            <a:chOff x="5301331" y="3671130"/>
            <a:chExt cx="7065683" cy="7315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249D39-147A-4A7C-BA7D-D8FEA93804A1}"/>
                </a:ext>
              </a:extLst>
            </p:cNvPr>
            <p:cNvSpPr/>
            <p:nvPr/>
          </p:nvSpPr>
          <p:spPr>
            <a:xfrm>
              <a:off x="5301331" y="3671130"/>
              <a:ext cx="6969551" cy="731520"/>
            </a:xfrm>
            <a:prstGeom prst="rect">
              <a:avLst/>
            </a:prstGeom>
            <a:solidFill>
              <a:srgbClr val="137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A55B89-C5D0-4B51-A827-7A657E45A3FF}"/>
                </a:ext>
              </a:extLst>
            </p:cNvPr>
            <p:cNvSpPr txBox="1"/>
            <p:nvPr/>
          </p:nvSpPr>
          <p:spPr>
            <a:xfrm>
              <a:off x="5985308" y="3730098"/>
              <a:ext cx="6381706" cy="6452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Cooked Grains are Slightly Chewy and have a Fluffy Texture with Little Stickiness </a:t>
              </a:r>
              <a:endParaRPr kumimoji="0" lang="en-US" sz="2200" b="1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C83BA4-7329-4928-88BB-1F876A237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0447" y="3847946"/>
              <a:ext cx="457563" cy="37635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DB73E30-BFFA-4768-AFE0-2EEC83EDC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667" y="1789006"/>
            <a:ext cx="4732260" cy="4270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357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41"/>
    </mc:Choice>
    <mc:Fallback xmlns="">
      <p:transition spd="slow" advTm="10074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2B73BD2-11C6-4762-85DC-335DF210F1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6721" y="1516209"/>
            <a:ext cx="4458558" cy="33439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E876DB-D508-4D5B-9D4A-FCEA9F48E1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7320" y="958890"/>
            <a:ext cx="3343917" cy="44585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C41979-7A23-4AD6-AFB1-A61312016D8E}"/>
              </a:ext>
            </a:extLst>
          </p:cNvPr>
          <p:cNvSpPr/>
          <p:nvPr/>
        </p:nvSpPr>
        <p:spPr>
          <a:xfrm>
            <a:off x="357455" y="304950"/>
            <a:ext cx="473142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Other Aromatic Rice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10EA6-0563-4E94-B319-64BB803983C8}"/>
              </a:ext>
            </a:extLst>
          </p:cNvPr>
          <p:cNvSpPr/>
          <p:nvPr/>
        </p:nvSpPr>
        <p:spPr>
          <a:xfrm>
            <a:off x="0" y="938365"/>
            <a:ext cx="9323261" cy="87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983095-DA97-40EF-91AE-3E3DDD5DDC46}"/>
              </a:ext>
            </a:extLst>
          </p:cNvPr>
          <p:cNvSpPr/>
          <p:nvPr/>
        </p:nvSpPr>
        <p:spPr>
          <a:xfrm>
            <a:off x="0" y="6598509"/>
            <a:ext cx="12192000" cy="25949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ABFC7A-F985-4405-BF91-CC483F0DC1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3442" y="1516208"/>
            <a:ext cx="4458558" cy="2972372"/>
          </a:xfrm>
          <a:prstGeom prst="rect">
            <a:avLst/>
          </a:prstGeom>
        </p:spPr>
      </p:pic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1EA8963F-E963-4B31-94ED-FAABA9B1CD02}"/>
              </a:ext>
            </a:extLst>
          </p:cNvPr>
          <p:cNvGraphicFramePr>
            <a:graphicFrameLocks noGrp="1"/>
          </p:cNvGraphicFramePr>
          <p:nvPr/>
        </p:nvGraphicFramePr>
        <p:xfrm>
          <a:off x="158262" y="1255459"/>
          <a:ext cx="11875476" cy="52102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58492">
                  <a:extLst>
                    <a:ext uri="{9D8B030D-6E8A-4147-A177-3AD203B41FA5}">
                      <a16:colId xmlns:a16="http://schemas.microsoft.com/office/drawing/2014/main" val="4072346574"/>
                    </a:ext>
                  </a:extLst>
                </a:gridCol>
                <a:gridCol w="3958492">
                  <a:extLst>
                    <a:ext uri="{9D8B030D-6E8A-4147-A177-3AD203B41FA5}">
                      <a16:colId xmlns:a16="http://schemas.microsoft.com/office/drawing/2014/main" val="471858776"/>
                    </a:ext>
                  </a:extLst>
                </a:gridCol>
                <a:gridCol w="3958492">
                  <a:extLst>
                    <a:ext uri="{9D8B030D-6E8A-4147-A177-3AD203B41FA5}">
                      <a16:colId xmlns:a16="http://schemas.microsoft.com/office/drawing/2014/main" val="1610583489"/>
                    </a:ext>
                  </a:extLst>
                </a:gridCol>
              </a:tblGrid>
              <a:tr h="5487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Black Japonica Rice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Red Rice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Purple Rice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77047"/>
                  </a:ext>
                </a:extLst>
              </a:tr>
              <a:tr h="4661456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Grain, 100% Whole Grain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Cooked Grains are slightly chewy with subtle sweet spiciness and hearty texture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Contains antioxidants and special phytonutrients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Grain, 100% Whole Grain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Cooked Grains are slightly chewy and have a savory, nutty flavor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boost of antioxidants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Specialty Long Grain, 100% Whole Grain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Cooked grains are a deep purple with a quick cook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Contains antioxidants and fiber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648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0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00"/>
    </mc:Choice>
    <mc:Fallback xmlns="">
      <p:transition spd="slow" advTm="1018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ndoor, vegetable&#10;&#10;Description automatically generated">
            <a:extLst>
              <a:ext uri="{FF2B5EF4-FFF2-40B4-BE49-F238E27FC236}">
                <a16:creationId xmlns:a16="http://schemas.microsoft.com/office/drawing/2014/main" id="{FC4A64F0-4A9E-419B-B0FB-33DAA9973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102" y="1500889"/>
            <a:ext cx="3570645" cy="2677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804376-0CE0-4F5B-A24E-09A9371E5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242" y="1531149"/>
            <a:ext cx="2617464" cy="26174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F3EB3E-0362-452E-8B40-58A6298A3A08}"/>
              </a:ext>
            </a:extLst>
          </p:cNvPr>
          <p:cNvSpPr/>
          <p:nvPr/>
        </p:nvSpPr>
        <p:spPr>
          <a:xfrm>
            <a:off x="117613" y="147005"/>
            <a:ext cx="53530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Calrose &amp; Arborio Rice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2F5A3-9CB1-47F4-8842-FFFA0696B80A}"/>
              </a:ext>
            </a:extLst>
          </p:cNvPr>
          <p:cNvSpPr/>
          <p:nvPr/>
        </p:nvSpPr>
        <p:spPr>
          <a:xfrm>
            <a:off x="0" y="795383"/>
            <a:ext cx="9323261" cy="87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Table 35">
            <a:extLst>
              <a:ext uri="{FF2B5EF4-FFF2-40B4-BE49-F238E27FC236}">
                <a16:creationId xmlns:a16="http://schemas.microsoft.com/office/drawing/2014/main" id="{A20ACB92-EED1-455F-8A51-BC95FDB65491}"/>
              </a:ext>
            </a:extLst>
          </p:cNvPr>
          <p:cNvGraphicFramePr>
            <a:graphicFrameLocks noGrp="1"/>
          </p:cNvGraphicFramePr>
          <p:nvPr/>
        </p:nvGraphicFramePr>
        <p:xfrm>
          <a:off x="395416" y="1075187"/>
          <a:ext cx="11368216" cy="5608061"/>
        </p:xfrm>
        <a:graphic>
          <a:graphicData uri="http://schemas.openxmlformats.org/drawingml/2006/table">
            <a:tbl>
              <a:tblPr firstRow="1" bandRow="1"/>
              <a:tblGrid>
                <a:gridCol w="5684108">
                  <a:extLst>
                    <a:ext uri="{9D8B030D-6E8A-4147-A177-3AD203B41FA5}">
                      <a16:colId xmlns:a16="http://schemas.microsoft.com/office/drawing/2014/main" val="4072346574"/>
                    </a:ext>
                  </a:extLst>
                </a:gridCol>
                <a:gridCol w="5684108">
                  <a:extLst>
                    <a:ext uri="{9D8B030D-6E8A-4147-A177-3AD203B41FA5}">
                      <a16:colId xmlns:a16="http://schemas.microsoft.com/office/drawing/2014/main" val="471858776"/>
                    </a:ext>
                  </a:extLst>
                </a:gridCol>
              </a:tblGrid>
              <a:tr h="465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1" dirty="0"/>
                        <a:t>Calrose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1" dirty="0"/>
                        <a:t>Arborio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77047"/>
                  </a:ext>
                </a:extLst>
              </a:tr>
              <a:tr h="4473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Medium-grain rice grown in California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Accounts for the majority of California’s rice production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Very mild and pairs well with a range of flavors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Cooked grains are soft and somewhat sticky, making it a good option for sides, stir-fries, and sushi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Medium grain rice with a characteristic white dot at the center of the plump grain.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Contains a high level of amylopectin starch that is released during stirring and contributes to its creamy texture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Higher protein content than other medium grains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Primarily used in risotto, desserts, and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dishes where creamy texture is welcome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 an exceptional ability to absorb flavors.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648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57"/>
    </mc:Choice>
    <mc:Fallback xmlns="">
      <p:transition spd="slow" advTm="8915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9804376-0CE0-4F5B-A24E-09A9371E5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247" y="1531149"/>
            <a:ext cx="4055126" cy="27982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4A64F0-4A9E-419B-B0FB-33DAA9973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08367" y="1201752"/>
            <a:ext cx="2339968" cy="31276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F3EB3E-0362-452E-8B40-58A6298A3A08}"/>
              </a:ext>
            </a:extLst>
          </p:cNvPr>
          <p:cNvSpPr/>
          <p:nvPr/>
        </p:nvSpPr>
        <p:spPr>
          <a:xfrm>
            <a:off x="117613" y="147005"/>
            <a:ext cx="436914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Sticky &amp; Sushi Rice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2F5A3-9CB1-47F4-8842-FFFA0696B80A}"/>
              </a:ext>
            </a:extLst>
          </p:cNvPr>
          <p:cNvSpPr/>
          <p:nvPr/>
        </p:nvSpPr>
        <p:spPr>
          <a:xfrm>
            <a:off x="0" y="795383"/>
            <a:ext cx="9323261" cy="87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C06F08-1747-9AEE-BC45-D16BFFC4AF49}"/>
              </a:ext>
            </a:extLst>
          </p:cNvPr>
          <p:cNvSpPr/>
          <p:nvPr/>
        </p:nvSpPr>
        <p:spPr>
          <a:xfrm>
            <a:off x="0" y="6572251"/>
            <a:ext cx="12192000" cy="285750"/>
          </a:xfrm>
          <a:prstGeom prst="rect">
            <a:avLst/>
          </a:prstGeom>
          <a:solidFill>
            <a:srgbClr val="1F497D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Table 35">
            <a:extLst>
              <a:ext uri="{FF2B5EF4-FFF2-40B4-BE49-F238E27FC236}">
                <a16:creationId xmlns:a16="http://schemas.microsoft.com/office/drawing/2014/main" id="{A20ACB92-EED1-455F-8A51-BC95FDB65491}"/>
              </a:ext>
            </a:extLst>
          </p:cNvPr>
          <p:cNvGraphicFramePr>
            <a:graphicFrameLocks noGrp="1"/>
          </p:cNvGraphicFramePr>
          <p:nvPr/>
        </p:nvGraphicFramePr>
        <p:xfrm>
          <a:off x="1142115" y="1175342"/>
          <a:ext cx="9907770" cy="5254853"/>
        </p:xfrm>
        <a:graphic>
          <a:graphicData uri="http://schemas.openxmlformats.org/drawingml/2006/table">
            <a:tbl>
              <a:tblPr firstRow="1" bandRow="1"/>
              <a:tblGrid>
                <a:gridCol w="4953885">
                  <a:extLst>
                    <a:ext uri="{9D8B030D-6E8A-4147-A177-3AD203B41FA5}">
                      <a16:colId xmlns:a16="http://schemas.microsoft.com/office/drawing/2014/main" val="4072346574"/>
                    </a:ext>
                  </a:extLst>
                </a:gridCol>
                <a:gridCol w="4953885">
                  <a:extLst>
                    <a:ext uri="{9D8B030D-6E8A-4147-A177-3AD203B41FA5}">
                      <a16:colId xmlns:a16="http://schemas.microsoft.com/office/drawing/2014/main" val="471858776"/>
                    </a:ext>
                  </a:extLst>
                </a:gridCol>
              </a:tblGrid>
              <a:tr h="456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1" dirty="0"/>
                        <a:t>Sticky Rice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1" dirty="0"/>
                        <a:t>Sushi Rice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77047"/>
                  </a:ext>
                </a:extLst>
              </a:tr>
              <a:tr h="4797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Variety that’s also often labeled “sweet rice” or “glutinous rice.”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Chalky white, short, plump grains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Cooked grains are practically glued together when cooked due to starch content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Ideal for sweet and savory dishes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a preparation of rice than a rice variety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Made by combining hot, cooked short or medium grain rice with sugar, salt, and vinegar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Mixture is cooled, then used to make sushi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Packages labeled “sushi rice” in retail, are undoubtedly short-grain white or brown rice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648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24"/>
    </mc:Choice>
    <mc:Fallback xmlns="">
      <p:transition spd="slow" advTm="10652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B9EDA7A-DD04-4821-B8E3-17D74EB72EF2}"/>
              </a:ext>
            </a:extLst>
          </p:cNvPr>
          <p:cNvSpPr/>
          <p:nvPr/>
        </p:nvSpPr>
        <p:spPr>
          <a:xfrm>
            <a:off x="0" y="1034695"/>
            <a:ext cx="12191999" cy="5844592"/>
          </a:xfrm>
          <a:custGeom>
            <a:avLst/>
            <a:gdLst/>
            <a:ahLst/>
            <a:cxnLst/>
            <a:rect l="l" t="t" r="r" b="b"/>
            <a:pathLst>
              <a:path w="10859135" h="5073015">
                <a:moveTo>
                  <a:pt x="10858830" y="0"/>
                </a:moveTo>
                <a:lnTo>
                  <a:pt x="0" y="0"/>
                </a:lnTo>
                <a:lnTo>
                  <a:pt x="0" y="5072926"/>
                </a:lnTo>
                <a:lnTo>
                  <a:pt x="10858830" y="5072926"/>
                </a:lnTo>
                <a:lnTo>
                  <a:pt x="1085883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41979-7A23-4AD6-AFB1-A61312016D8E}"/>
              </a:ext>
            </a:extLst>
          </p:cNvPr>
          <p:cNvSpPr/>
          <p:nvPr/>
        </p:nvSpPr>
        <p:spPr>
          <a:xfrm>
            <a:off x="357455" y="357586"/>
            <a:ext cx="234775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Wild Rice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10EA6-0563-4E94-B319-64BB803983C8}"/>
              </a:ext>
            </a:extLst>
          </p:cNvPr>
          <p:cNvSpPr/>
          <p:nvPr/>
        </p:nvSpPr>
        <p:spPr>
          <a:xfrm>
            <a:off x="0" y="947306"/>
            <a:ext cx="9323261" cy="873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1BB2EF-672D-4AA8-B56A-313106B0C6C2}"/>
              </a:ext>
            </a:extLst>
          </p:cNvPr>
          <p:cNvGrpSpPr/>
          <p:nvPr/>
        </p:nvGrpSpPr>
        <p:grpSpPr>
          <a:xfrm>
            <a:off x="5346626" y="2486920"/>
            <a:ext cx="6568730" cy="924116"/>
            <a:chOff x="4251490" y="2520295"/>
            <a:chExt cx="7603233" cy="7315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0CA6A4-1BA1-40E8-ACA0-720A97FEFAE3}"/>
                </a:ext>
              </a:extLst>
            </p:cNvPr>
            <p:cNvSpPr/>
            <p:nvPr/>
          </p:nvSpPr>
          <p:spPr>
            <a:xfrm>
              <a:off x="4251490" y="2520295"/>
              <a:ext cx="7602716" cy="731520"/>
            </a:xfrm>
            <a:prstGeom prst="rect">
              <a:avLst/>
            </a:prstGeom>
            <a:solidFill>
              <a:srgbClr val="095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065F39-DDB9-478B-9931-BD371E9E831B}"/>
                </a:ext>
              </a:extLst>
            </p:cNvPr>
            <p:cNvSpPr txBox="1"/>
            <p:nvPr/>
          </p:nvSpPr>
          <p:spPr>
            <a:xfrm>
              <a:off x="5952517" y="2607903"/>
              <a:ext cx="5902206" cy="60908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Not a Rice, S</a:t>
              </a:r>
              <a:r>
                <a:rPr kumimoji="0" lang="en-US" sz="2200" b="1" i="0" u="none" strike="noStrike" kern="1200" cap="none" spc="-7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emi</a:t>
              </a: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-aquatic Grass N</a:t>
              </a:r>
              <a:r>
                <a:rPr kumimoji="0" lang="en-US" sz="2200" b="1" i="0" u="none" strike="noStrike" kern="1200" cap="none" spc="-7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ative</a:t>
              </a: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to North America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C47F70-7B83-49B9-BE5D-9000A806A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9866" y="2715047"/>
              <a:ext cx="457562" cy="37635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766E5D-4B3E-4836-86ED-55A31CAE61DA}"/>
              </a:ext>
            </a:extLst>
          </p:cNvPr>
          <p:cNvGrpSpPr/>
          <p:nvPr/>
        </p:nvGrpSpPr>
        <p:grpSpPr>
          <a:xfrm>
            <a:off x="5553668" y="4767666"/>
            <a:ext cx="6596129" cy="872322"/>
            <a:chOff x="4884653" y="4921565"/>
            <a:chExt cx="7226903" cy="9154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D17427-3BE6-4201-9D56-BBDFA5E28BF5}"/>
                </a:ext>
              </a:extLst>
            </p:cNvPr>
            <p:cNvSpPr/>
            <p:nvPr/>
          </p:nvSpPr>
          <p:spPr>
            <a:xfrm>
              <a:off x="4884653" y="4921565"/>
              <a:ext cx="6969551" cy="915451"/>
            </a:xfrm>
            <a:prstGeom prst="rect">
              <a:avLst/>
            </a:prstGeom>
            <a:solidFill>
              <a:srgbClr val="499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261C86-6FCC-4D2A-99C3-233A7DB5BE9B}"/>
                </a:ext>
              </a:extLst>
            </p:cNvPr>
            <p:cNvSpPr txBox="1"/>
            <p:nvPr/>
          </p:nvSpPr>
          <p:spPr>
            <a:xfrm>
              <a:off x="6267929" y="4975548"/>
              <a:ext cx="5843627" cy="8074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Cooked Grains Greatly Expand, Have Chewy Texture and Earthy Taste</a:t>
              </a:r>
              <a:endParaRPr kumimoji="0" lang="en-US" sz="2200" b="1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BB9A9B-A6A1-4CD7-8766-EB0FBE4DD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0367" y="5172610"/>
              <a:ext cx="457563" cy="37635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8DCAB-422D-4C1F-AE6D-B0AB9E03E4EE}"/>
              </a:ext>
            </a:extLst>
          </p:cNvPr>
          <p:cNvGrpSpPr/>
          <p:nvPr/>
        </p:nvGrpSpPr>
        <p:grpSpPr>
          <a:xfrm>
            <a:off x="5553669" y="3704869"/>
            <a:ext cx="6361239" cy="872322"/>
            <a:chOff x="5301331" y="3671130"/>
            <a:chExt cx="6969551" cy="7315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249D39-147A-4A7C-BA7D-D8FEA93804A1}"/>
                </a:ext>
              </a:extLst>
            </p:cNvPr>
            <p:cNvSpPr/>
            <p:nvPr/>
          </p:nvSpPr>
          <p:spPr>
            <a:xfrm>
              <a:off x="5301331" y="3671130"/>
              <a:ext cx="6969551" cy="731520"/>
            </a:xfrm>
            <a:prstGeom prst="rect">
              <a:avLst/>
            </a:prstGeom>
            <a:solidFill>
              <a:srgbClr val="137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A55B89-C5D0-4B51-A827-7A657E45A3FF}"/>
                </a:ext>
              </a:extLst>
            </p:cNvPr>
            <p:cNvSpPr txBox="1"/>
            <p:nvPr/>
          </p:nvSpPr>
          <p:spPr>
            <a:xfrm>
              <a:off x="6684606" y="3812883"/>
              <a:ext cx="4324487" cy="36133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Hearty and Nutrient-Rich</a:t>
              </a:r>
              <a:endParaRPr kumimoji="0" lang="en-US" sz="2200" b="1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C83BA4-7329-4928-88BB-1F876A237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2761" y="3815987"/>
              <a:ext cx="457563" cy="376357"/>
            </a:xfrm>
            <a:prstGeom prst="rect">
              <a:avLst/>
            </a:prstGeom>
          </p:spPr>
        </p:pic>
      </p:grpSp>
      <p:pic>
        <p:nvPicPr>
          <p:cNvPr id="24" name="Picture 23" descr="A picture containing fruit, plant&#10;&#10;Description automatically generated">
            <a:extLst>
              <a:ext uri="{FF2B5EF4-FFF2-40B4-BE49-F238E27FC236}">
                <a16:creationId xmlns:a16="http://schemas.microsoft.com/office/drawing/2014/main" id="{04BE7A26-9B5D-4FD1-AFA3-9FB5DCE618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55" y="2096593"/>
            <a:ext cx="5806239" cy="3870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69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79"/>
    </mc:Choice>
    <mc:Fallback xmlns="">
      <p:transition spd="slow" advTm="11307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B9EDA7A-DD04-4821-B8E3-17D74EB72EF2}"/>
              </a:ext>
            </a:extLst>
          </p:cNvPr>
          <p:cNvSpPr/>
          <p:nvPr/>
        </p:nvSpPr>
        <p:spPr>
          <a:xfrm>
            <a:off x="0" y="1381488"/>
            <a:ext cx="12191999" cy="5476512"/>
          </a:xfrm>
          <a:custGeom>
            <a:avLst/>
            <a:gdLst/>
            <a:ahLst/>
            <a:cxnLst/>
            <a:rect l="l" t="t" r="r" b="b"/>
            <a:pathLst>
              <a:path w="10859135" h="5073015">
                <a:moveTo>
                  <a:pt x="10858830" y="0"/>
                </a:moveTo>
                <a:lnTo>
                  <a:pt x="0" y="0"/>
                </a:lnTo>
                <a:lnTo>
                  <a:pt x="0" y="5072926"/>
                </a:lnTo>
                <a:lnTo>
                  <a:pt x="10858830" y="5072926"/>
                </a:lnTo>
                <a:lnTo>
                  <a:pt x="1085883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41979-7A23-4AD6-AFB1-A61312016D8E}"/>
              </a:ext>
            </a:extLst>
          </p:cNvPr>
          <p:cNvSpPr/>
          <p:nvPr/>
        </p:nvSpPr>
        <p:spPr>
          <a:xfrm>
            <a:off x="357455" y="434790"/>
            <a:ext cx="331821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Sprouted Rice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10EA6-0563-4E94-B319-64BB803983C8}"/>
              </a:ext>
            </a:extLst>
          </p:cNvPr>
          <p:cNvSpPr/>
          <p:nvPr/>
        </p:nvSpPr>
        <p:spPr>
          <a:xfrm>
            <a:off x="0" y="1111898"/>
            <a:ext cx="9323261" cy="873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1BB2EF-672D-4AA8-B56A-313106B0C6C2}"/>
              </a:ext>
            </a:extLst>
          </p:cNvPr>
          <p:cNvGrpSpPr/>
          <p:nvPr/>
        </p:nvGrpSpPr>
        <p:grpSpPr>
          <a:xfrm>
            <a:off x="5346626" y="2486920"/>
            <a:ext cx="6615008" cy="924116"/>
            <a:chOff x="4251490" y="2520295"/>
            <a:chExt cx="7656800" cy="7315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0CA6A4-1BA1-40E8-ACA0-720A97FEFAE3}"/>
                </a:ext>
              </a:extLst>
            </p:cNvPr>
            <p:cNvSpPr/>
            <p:nvPr/>
          </p:nvSpPr>
          <p:spPr>
            <a:xfrm>
              <a:off x="4251490" y="2520295"/>
              <a:ext cx="7602716" cy="731520"/>
            </a:xfrm>
            <a:prstGeom prst="rect">
              <a:avLst/>
            </a:prstGeom>
            <a:solidFill>
              <a:srgbClr val="095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065F39-DDB9-478B-9931-BD371E9E831B}"/>
                </a:ext>
              </a:extLst>
            </p:cNvPr>
            <p:cNvSpPr txBox="1"/>
            <p:nvPr/>
          </p:nvSpPr>
          <p:spPr>
            <a:xfrm>
              <a:off x="5938174" y="2715512"/>
              <a:ext cx="5970116" cy="34108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Whole Grain Germinated Rice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C47F70-7B83-49B9-BE5D-9000A806A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8360" y="2708193"/>
              <a:ext cx="457562" cy="37635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766E5D-4B3E-4836-86ED-55A31CAE61DA}"/>
              </a:ext>
            </a:extLst>
          </p:cNvPr>
          <p:cNvGrpSpPr/>
          <p:nvPr/>
        </p:nvGrpSpPr>
        <p:grpSpPr>
          <a:xfrm>
            <a:off x="5553668" y="4767666"/>
            <a:ext cx="6361239" cy="872322"/>
            <a:chOff x="4884653" y="4921565"/>
            <a:chExt cx="6969551" cy="9154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D17427-3BE6-4201-9D56-BBDFA5E28BF5}"/>
                </a:ext>
              </a:extLst>
            </p:cNvPr>
            <p:cNvSpPr/>
            <p:nvPr/>
          </p:nvSpPr>
          <p:spPr>
            <a:xfrm>
              <a:off x="4884653" y="4921565"/>
              <a:ext cx="6969551" cy="915451"/>
            </a:xfrm>
            <a:prstGeom prst="rect">
              <a:avLst/>
            </a:prstGeom>
            <a:solidFill>
              <a:srgbClr val="499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261C86-6FCC-4D2A-99C3-233A7DB5BE9B}"/>
                </a:ext>
              </a:extLst>
            </p:cNvPr>
            <p:cNvSpPr txBox="1"/>
            <p:nvPr/>
          </p:nvSpPr>
          <p:spPr>
            <a:xfrm>
              <a:off x="6254352" y="4975548"/>
              <a:ext cx="5395038" cy="8074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Increased Fiber, Vitamin E, Fiber, and lower Glycemic Index</a:t>
              </a:r>
              <a:endParaRPr kumimoji="0" lang="en-US" sz="2200" b="1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BB9A9B-A6A1-4CD7-8766-EB0FBE4DD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5701" y="5152317"/>
              <a:ext cx="457563" cy="37635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8DCAB-422D-4C1F-AE6D-B0AB9E03E4EE}"/>
              </a:ext>
            </a:extLst>
          </p:cNvPr>
          <p:cNvGrpSpPr/>
          <p:nvPr/>
        </p:nvGrpSpPr>
        <p:grpSpPr>
          <a:xfrm>
            <a:off x="5553669" y="3704869"/>
            <a:ext cx="6361239" cy="872322"/>
            <a:chOff x="5301331" y="3671130"/>
            <a:chExt cx="6969551" cy="7315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249D39-147A-4A7C-BA7D-D8FEA93804A1}"/>
                </a:ext>
              </a:extLst>
            </p:cNvPr>
            <p:cNvSpPr/>
            <p:nvPr/>
          </p:nvSpPr>
          <p:spPr>
            <a:xfrm>
              <a:off x="5301331" y="3671130"/>
              <a:ext cx="6969551" cy="731520"/>
            </a:xfrm>
            <a:prstGeom prst="rect">
              <a:avLst/>
            </a:prstGeom>
            <a:solidFill>
              <a:srgbClr val="137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A55B89-C5D0-4B51-A827-7A657E45A3FF}"/>
                </a:ext>
              </a:extLst>
            </p:cNvPr>
            <p:cNvSpPr txBox="1"/>
            <p:nvPr/>
          </p:nvSpPr>
          <p:spPr>
            <a:xfrm>
              <a:off x="6671029" y="3714267"/>
              <a:ext cx="5532764" cy="6452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Nutritional Powerhouse with High Levels of GABA Amino Acid </a:t>
              </a:r>
              <a:endParaRPr kumimoji="0" lang="en-US" sz="2200" b="1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C83BA4-7329-4928-88BB-1F876A237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4142" y="3848711"/>
              <a:ext cx="457563" cy="37635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DB73E30-BFFA-4768-AFE0-2EEC83EDC7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324" y="2090334"/>
            <a:ext cx="5803921" cy="3869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921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41"/>
    </mc:Choice>
    <mc:Fallback xmlns="">
      <p:transition spd="slow" advTm="16674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B9EDA7A-DD04-4821-B8E3-17D74EB72EF2}"/>
              </a:ext>
            </a:extLst>
          </p:cNvPr>
          <p:cNvSpPr/>
          <p:nvPr/>
        </p:nvSpPr>
        <p:spPr>
          <a:xfrm>
            <a:off x="0" y="1381488"/>
            <a:ext cx="12191999" cy="5476512"/>
          </a:xfrm>
          <a:custGeom>
            <a:avLst/>
            <a:gdLst/>
            <a:ahLst/>
            <a:cxnLst/>
            <a:rect l="l" t="t" r="r" b="b"/>
            <a:pathLst>
              <a:path w="10859135" h="5073015">
                <a:moveTo>
                  <a:pt x="10858830" y="0"/>
                </a:moveTo>
                <a:lnTo>
                  <a:pt x="0" y="0"/>
                </a:lnTo>
                <a:lnTo>
                  <a:pt x="0" y="5072926"/>
                </a:lnTo>
                <a:lnTo>
                  <a:pt x="10858830" y="5072926"/>
                </a:lnTo>
                <a:lnTo>
                  <a:pt x="1085883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41979-7A23-4AD6-AFB1-A61312016D8E}"/>
              </a:ext>
            </a:extLst>
          </p:cNvPr>
          <p:cNvSpPr/>
          <p:nvPr/>
        </p:nvSpPr>
        <p:spPr>
          <a:xfrm>
            <a:off x="357455" y="434790"/>
            <a:ext cx="346986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Parboiled Rice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10EA6-0563-4E94-B319-64BB803983C8}"/>
              </a:ext>
            </a:extLst>
          </p:cNvPr>
          <p:cNvSpPr/>
          <p:nvPr/>
        </p:nvSpPr>
        <p:spPr>
          <a:xfrm>
            <a:off x="0" y="1111898"/>
            <a:ext cx="9323261" cy="873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1BB2EF-672D-4AA8-B56A-313106B0C6C2}"/>
              </a:ext>
            </a:extLst>
          </p:cNvPr>
          <p:cNvGrpSpPr/>
          <p:nvPr/>
        </p:nvGrpSpPr>
        <p:grpSpPr>
          <a:xfrm>
            <a:off x="5346626" y="2486920"/>
            <a:ext cx="6568283" cy="924116"/>
            <a:chOff x="4251490" y="2520295"/>
            <a:chExt cx="7602716" cy="7315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0CA6A4-1BA1-40E8-ACA0-720A97FEFAE3}"/>
                </a:ext>
              </a:extLst>
            </p:cNvPr>
            <p:cNvSpPr/>
            <p:nvPr/>
          </p:nvSpPr>
          <p:spPr>
            <a:xfrm>
              <a:off x="4251490" y="2520295"/>
              <a:ext cx="7602716" cy="731520"/>
            </a:xfrm>
            <a:prstGeom prst="rect">
              <a:avLst/>
            </a:prstGeom>
            <a:solidFill>
              <a:srgbClr val="095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065F39-DDB9-478B-9931-BD371E9E831B}"/>
                </a:ext>
              </a:extLst>
            </p:cNvPr>
            <p:cNvSpPr txBox="1"/>
            <p:nvPr/>
          </p:nvSpPr>
          <p:spPr>
            <a:xfrm>
              <a:off x="5700798" y="2604245"/>
              <a:ext cx="5970116" cy="60908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Partially Boiled, Steam Pressured Rough Rice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C47F70-7B83-49B9-BE5D-9000A806A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9944" y="2708191"/>
              <a:ext cx="457562" cy="37635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766E5D-4B3E-4836-86ED-55A31CAE61DA}"/>
              </a:ext>
            </a:extLst>
          </p:cNvPr>
          <p:cNvGrpSpPr/>
          <p:nvPr/>
        </p:nvGrpSpPr>
        <p:grpSpPr>
          <a:xfrm>
            <a:off x="5553668" y="4767666"/>
            <a:ext cx="6361239" cy="872322"/>
            <a:chOff x="4884653" y="4921565"/>
            <a:chExt cx="6969551" cy="9154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D17427-3BE6-4201-9D56-BBDFA5E28BF5}"/>
                </a:ext>
              </a:extLst>
            </p:cNvPr>
            <p:cNvSpPr/>
            <p:nvPr/>
          </p:nvSpPr>
          <p:spPr>
            <a:xfrm>
              <a:off x="4884653" y="4921565"/>
              <a:ext cx="6969551" cy="915451"/>
            </a:xfrm>
            <a:prstGeom prst="rect">
              <a:avLst/>
            </a:prstGeom>
            <a:solidFill>
              <a:srgbClr val="499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261C86-6FCC-4D2A-99C3-233A7DB5BE9B}"/>
                </a:ext>
              </a:extLst>
            </p:cNvPr>
            <p:cNvSpPr txBox="1"/>
            <p:nvPr/>
          </p:nvSpPr>
          <p:spPr>
            <a:xfrm>
              <a:off x="6029663" y="5134693"/>
              <a:ext cx="5765511" cy="45219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Firmer, Fluffier, More Separate Grains</a:t>
              </a:r>
              <a:endParaRPr kumimoji="0" lang="en-US" sz="2200" b="1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BB9A9B-A6A1-4CD7-8766-EB0FBE4DD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8604" y="5191112"/>
              <a:ext cx="457563" cy="37635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8DCAB-422D-4C1F-AE6D-B0AB9E03E4EE}"/>
              </a:ext>
            </a:extLst>
          </p:cNvPr>
          <p:cNvGrpSpPr/>
          <p:nvPr/>
        </p:nvGrpSpPr>
        <p:grpSpPr>
          <a:xfrm>
            <a:off x="5553669" y="3704869"/>
            <a:ext cx="6361239" cy="872322"/>
            <a:chOff x="5301331" y="3671130"/>
            <a:chExt cx="6969551" cy="7315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249D39-147A-4A7C-BA7D-D8FEA93804A1}"/>
                </a:ext>
              </a:extLst>
            </p:cNvPr>
            <p:cNvSpPr/>
            <p:nvPr/>
          </p:nvSpPr>
          <p:spPr>
            <a:xfrm>
              <a:off x="5301331" y="3671130"/>
              <a:ext cx="6969551" cy="731520"/>
            </a:xfrm>
            <a:prstGeom prst="rect">
              <a:avLst/>
            </a:prstGeom>
            <a:solidFill>
              <a:srgbClr val="137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A55B89-C5D0-4B51-A827-7A657E45A3FF}"/>
                </a:ext>
              </a:extLst>
            </p:cNvPr>
            <p:cNvSpPr txBox="1"/>
            <p:nvPr/>
          </p:nvSpPr>
          <p:spPr>
            <a:xfrm>
              <a:off x="6446340" y="3709266"/>
              <a:ext cx="5532764" cy="6452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Perfect for Foodservice with Long Hold Times and Shorter Cook Times</a:t>
              </a:r>
              <a:endParaRPr kumimoji="0" lang="en-US" sz="2200" b="1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C83BA4-7329-4928-88BB-1F876A237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4118" y="3848711"/>
              <a:ext cx="457563" cy="376357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96EFA35-C0D9-408C-A7B3-E7F0539C9A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61" y="1570029"/>
            <a:ext cx="4894291" cy="4891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1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65"/>
    </mc:Choice>
    <mc:Fallback xmlns="">
      <p:transition spd="slow" advTm="9066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C41979-7A23-4AD6-AFB1-A61312016D8E}"/>
              </a:ext>
            </a:extLst>
          </p:cNvPr>
          <p:cNvSpPr/>
          <p:nvPr/>
        </p:nvSpPr>
        <p:spPr>
          <a:xfrm>
            <a:off x="357455" y="434790"/>
            <a:ext cx="320760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Forms of Rice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10EA6-0563-4E94-B319-64BB803983C8}"/>
              </a:ext>
            </a:extLst>
          </p:cNvPr>
          <p:cNvSpPr/>
          <p:nvPr/>
        </p:nvSpPr>
        <p:spPr>
          <a:xfrm>
            <a:off x="0" y="1111898"/>
            <a:ext cx="9323261" cy="873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983095-DA97-40EF-91AE-3E3DDD5DDC46}"/>
              </a:ext>
            </a:extLst>
          </p:cNvPr>
          <p:cNvSpPr/>
          <p:nvPr/>
        </p:nvSpPr>
        <p:spPr>
          <a:xfrm>
            <a:off x="0" y="6505575"/>
            <a:ext cx="12192000" cy="3524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AB5DB3-7726-4D10-9929-5AAE642822A9}"/>
              </a:ext>
            </a:extLst>
          </p:cNvPr>
          <p:cNvGraphicFramePr>
            <a:graphicFrameLocks noGrp="1"/>
          </p:cNvGraphicFramePr>
          <p:nvPr/>
        </p:nvGraphicFramePr>
        <p:xfrm>
          <a:off x="599606" y="1618941"/>
          <a:ext cx="10720569" cy="4436202"/>
        </p:xfrm>
        <a:graphic>
          <a:graphicData uri="http://schemas.openxmlformats.org/drawingml/2006/table">
            <a:tbl>
              <a:tblPr firstRow="1" bandRow="1"/>
              <a:tblGrid>
                <a:gridCol w="540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6488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71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b="0" dirty="0">
                        <a:solidFill>
                          <a:srgbClr val="F2A74E">
                            <a:alpha val="20000"/>
                          </a:srgb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EA98FED-2D60-4B6F-A137-EA80AD50544D}"/>
              </a:ext>
            </a:extLst>
          </p:cNvPr>
          <p:cNvSpPr txBox="1"/>
          <p:nvPr/>
        </p:nvSpPr>
        <p:spPr>
          <a:xfrm>
            <a:off x="704862" y="1789006"/>
            <a:ext cx="52856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Precooked Rice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Precooked rice, also called quick-cooking or instant rice, is white or brown rice that has been completely cooked and dehydrated. As a result, precooked rice only requires rehydration or brief cooking before serving.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E26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2555D4-D50D-4460-9396-1BFAEDFD755D}"/>
              </a:ext>
            </a:extLst>
          </p:cNvPr>
          <p:cNvSpPr txBox="1"/>
          <p:nvPr/>
        </p:nvSpPr>
        <p:spPr>
          <a:xfrm>
            <a:off x="704862" y="3952426"/>
            <a:ext cx="53911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Individually Quick-Frozen (IQF) Rice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Cooked rice grains are individually frozen before packaging to provide a free-flowing ingredient for use in frozen and prepared food products and for ease of use in foodservice operations.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26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280DAF-0E85-4E09-A859-F52067803199}"/>
              </a:ext>
            </a:extLst>
          </p:cNvPr>
          <p:cNvSpPr txBox="1"/>
          <p:nvPr/>
        </p:nvSpPr>
        <p:spPr>
          <a:xfrm>
            <a:off x="6050316" y="1791963"/>
            <a:ext cx="50134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Retort Rice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Retort or ready-to-heat rice is fully cooked rice that is packaged in pouches or cup containers and is ready to eat after brief heating.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749256-AF39-4B49-B827-59EFD3B0AB67}"/>
              </a:ext>
            </a:extLst>
          </p:cNvPr>
          <p:cNvSpPr txBox="1"/>
          <p:nvPr/>
        </p:nvSpPr>
        <p:spPr>
          <a:xfrm>
            <a:off x="6050316" y="3927264"/>
            <a:ext cx="52102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Seasoned Rice Mixes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Regular milled, parboiled, or precooked rice containing pre-measured seasonings for ease of preparing a variety of flavored finished products, such as Spanish rice, wild rice pilaf, yellow rice, and more. Custom mixes are also available.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D0516F5-324A-4BAE-A6D7-FB2A05A74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46194"/>
            <a:ext cx="22955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 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3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59"/>
    </mc:Choice>
    <mc:Fallback xmlns="">
      <p:transition spd="slow" advTm="9085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C6F1A0D5-1537-40AF-9E68-C3CB7E2A89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898377"/>
            <a:ext cx="3074126" cy="57007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C41979-7A23-4AD6-AFB1-A61312016D8E}"/>
              </a:ext>
            </a:extLst>
          </p:cNvPr>
          <p:cNvSpPr/>
          <p:nvPr/>
        </p:nvSpPr>
        <p:spPr>
          <a:xfrm>
            <a:off x="232870" y="103536"/>
            <a:ext cx="315631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What is Rice?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15E81F03-18A8-4C45-A7CA-FB0ECEFAFDEB}"/>
              </a:ext>
            </a:extLst>
          </p:cNvPr>
          <p:cNvSpPr txBox="1">
            <a:spLocks/>
          </p:cNvSpPr>
          <p:nvPr/>
        </p:nvSpPr>
        <p:spPr>
          <a:xfrm>
            <a:off x="519883" y="1175251"/>
            <a:ext cx="7364277" cy="54239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seed of a semi-aquatic grass that thrives in warm and sub-tropical climates and officially classified as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Oryza Sativa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Grain Anatomy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Grain is enclosed with in a tough outer hull/husk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 the hull are the bran and germ. Rice at this stage is 100% whole grain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Remove the bran and germ and what remains is the endosperm which is white rice, the most consumed rice throughout the world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U.S.-grown rice is gluten-free, GMO-free, sodium-free, cholesterol-free, and virtually fat-free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D03BC4-AD28-4F99-AFE1-3297A4AFBAB6}"/>
              </a:ext>
            </a:extLst>
          </p:cNvPr>
          <p:cNvSpPr/>
          <p:nvPr/>
        </p:nvSpPr>
        <p:spPr>
          <a:xfrm>
            <a:off x="0" y="693256"/>
            <a:ext cx="9323261" cy="87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31"/>
    </mc:Choice>
    <mc:Fallback xmlns="">
      <p:transition spd="slow" advTm="6233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C41979-7A23-4AD6-AFB1-A61312016D8E}"/>
              </a:ext>
            </a:extLst>
          </p:cNvPr>
          <p:cNvSpPr/>
          <p:nvPr/>
        </p:nvSpPr>
        <p:spPr>
          <a:xfrm>
            <a:off x="357455" y="434790"/>
            <a:ext cx="40520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Rice Co-Products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10EA6-0563-4E94-B319-64BB803983C8}"/>
              </a:ext>
            </a:extLst>
          </p:cNvPr>
          <p:cNvSpPr/>
          <p:nvPr/>
        </p:nvSpPr>
        <p:spPr>
          <a:xfrm>
            <a:off x="0" y="1111898"/>
            <a:ext cx="9323261" cy="873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983095-DA97-40EF-91AE-3E3DDD5DDC46}"/>
              </a:ext>
            </a:extLst>
          </p:cNvPr>
          <p:cNvSpPr/>
          <p:nvPr/>
        </p:nvSpPr>
        <p:spPr>
          <a:xfrm>
            <a:off x="0" y="6505575"/>
            <a:ext cx="12192000" cy="3524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AB5DB3-7726-4D10-9929-5AAE642822A9}"/>
              </a:ext>
            </a:extLst>
          </p:cNvPr>
          <p:cNvGraphicFramePr>
            <a:graphicFrameLocks noGrp="1"/>
          </p:cNvGraphicFramePr>
          <p:nvPr/>
        </p:nvGraphicFramePr>
        <p:xfrm>
          <a:off x="599606" y="1618941"/>
          <a:ext cx="10720569" cy="4436202"/>
        </p:xfrm>
        <a:graphic>
          <a:graphicData uri="http://schemas.openxmlformats.org/drawingml/2006/table">
            <a:tbl>
              <a:tblPr firstRow="1" bandRow="1"/>
              <a:tblGrid>
                <a:gridCol w="540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6488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 b="1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71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b="0" dirty="0">
                        <a:solidFill>
                          <a:srgbClr val="F2A74E">
                            <a:alpha val="20000"/>
                          </a:srgb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EA98FED-2D60-4B6F-A137-EA80AD50544D}"/>
              </a:ext>
            </a:extLst>
          </p:cNvPr>
          <p:cNvSpPr txBox="1"/>
          <p:nvPr/>
        </p:nvSpPr>
        <p:spPr>
          <a:xfrm>
            <a:off x="672556" y="1999504"/>
            <a:ext cx="32071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Rice Flour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Ideal for gluten-free products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for dusting dough surfaces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Makes crispier coatings,   does not readily absorb water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2555D4-D50D-4460-9396-1BFAEDFD755D}"/>
              </a:ext>
            </a:extLst>
          </p:cNvPr>
          <p:cNvSpPr txBox="1"/>
          <p:nvPr/>
        </p:nvSpPr>
        <p:spPr>
          <a:xfrm>
            <a:off x="705381" y="4216629"/>
            <a:ext cx="31013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Rice Syrup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Mild flavored sweet syrup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Substitute for sugar, honey, corn syrup, molasses, or maple syrup in recipes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280DAF-0E85-4E09-A859-F52067803199}"/>
              </a:ext>
            </a:extLst>
          </p:cNvPr>
          <p:cNvSpPr txBox="1"/>
          <p:nvPr/>
        </p:nvSpPr>
        <p:spPr>
          <a:xfrm>
            <a:off x="6167284" y="1876394"/>
            <a:ext cx="3018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Rice Bran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source of dietary fiber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Rich in antioxidants – reduces risk of heart disease, certain cancers, &amp; type II diabetes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749256-AF39-4B49-B827-59EFD3B0AB67}"/>
              </a:ext>
            </a:extLst>
          </p:cNvPr>
          <p:cNvSpPr txBox="1"/>
          <p:nvPr/>
        </p:nvSpPr>
        <p:spPr>
          <a:xfrm>
            <a:off x="6137084" y="4202867"/>
            <a:ext cx="3048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Rice Bran Oil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Extracted from rice bran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Nut-like flavor, good shelf stability and ideal for frying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6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help reduce cholesterol </a:t>
            </a:r>
          </a:p>
        </p:txBody>
      </p:sp>
      <p:pic>
        <p:nvPicPr>
          <p:cNvPr id="16" name="Picture 15" descr="https://lh5.googleusercontent.com/-HM-diHJxcLc/TX7N6oH0B1I/AAAAAAAABTI/T2ThbXw3u28/brownricesyrup.jpg">
            <a:extLst>
              <a:ext uri="{FF2B5EF4-FFF2-40B4-BE49-F238E27FC236}">
                <a16:creationId xmlns:a16="http://schemas.microsoft.com/office/drawing/2014/main" id="{7B56C9B2-65EE-4B66-8CC9-9F57EF2CFE8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38" r="1411" b="10909"/>
          <a:stretch/>
        </p:blipFill>
        <p:spPr bwMode="auto">
          <a:xfrm>
            <a:off x="3955831" y="4202867"/>
            <a:ext cx="1786714" cy="1474913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White Rice Flour and Sweet Rice Flour – What's the Difference? | Foodal">
            <a:extLst>
              <a:ext uri="{FF2B5EF4-FFF2-40B4-BE49-F238E27FC236}">
                <a16:creationId xmlns:a16="http://schemas.microsoft.com/office/drawing/2014/main" id="{DF6FFDED-96FB-417D-8E45-2FC008CB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709" y="2122614"/>
            <a:ext cx="2032597" cy="13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89C8F-D3E3-400F-A324-9C31B3466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692" y="4217063"/>
            <a:ext cx="1966550" cy="1474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254A23-5A3B-4086-9A99-B2A95EDA1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593" y="1876394"/>
            <a:ext cx="1820747" cy="18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59"/>
    </mc:Choice>
    <mc:Fallback xmlns="">
      <p:transition spd="slow" advTm="9135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21C60-333B-47B3-98DB-508804F6F82F}"/>
              </a:ext>
            </a:extLst>
          </p:cNvPr>
          <p:cNvSpPr/>
          <p:nvPr/>
        </p:nvSpPr>
        <p:spPr>
          <a:xfrm>
            <a:off x="413005" y="2007536"/>
            <a:ext cx="865012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More Information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Visit ThinkRice.com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896B1A2-5C63-40A2-97F8-C96587695F44}"/>
              </a:ext>
            </a:extLst>
          </p:cNvPr>
          <p:cNvSpPr/>
          <p:nvPr/>
        </p:nvSpPr>
        <p:spPr>
          <a:xfrm rot="10800000">
            <a:off x="8365101" y="-20053"/>
            <a:ext cx="3898231" cy="6898105"/>
          </a:xfrm>
          <a:custGeom>
            <a:avLst/>
            <a:gdLst>
              <a:gd name="connsiteX0" fmla="*/ 32084 w 3898231"/>
              <a:gd name="connsiteY0" fmla="*/ 0 h 6898105"/>
              <a:gd name="connsiteX1" fmla="*/ 3898231 w 3898231"/>
              <a:gd name="connsiteY1" fmla="*/ 0 h 6898105"/>
              <a:gd name="connsiteX2" fmla="*/ 2261937 w 3898231"/>
              <a:gd name="connsiteY2" fmla="*/ 6882063 h 6898105"/>
              <a:gd name="connsiteX3" fmla="*/ 0 w 3898231"/>
              <a:gd name="connsiteY3" fmla="*/ 6898105 h 6898105"/>
              <a:gd name="connsiteX4" fmla="*/ 32084 w 3898231"/>
              <a:gd name="connsiteY4" fmla="*/ 0 h 689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231" h="6898105">
                <a:moveTo>
                  <a:pt x="32084" y="0"/>
                </a:moveTo>
                <a:lnTo>
                  <a:pt x="3898231" y="0"/>
                </a:lnTo>
                <a:lnTo>
                  <a:pt x="2261937" y="6882063"/>
                </a:lnTo>
                <a:lnTo>
                  <a:pt x="0" y="6898105"/>
                </a:lnTo>
                <a:lnTo>
                  <a:pt x="320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482924-AED5-4645-A8D5-7A584ACB5768}"/>
              </a:ext>
            </a:extLst>
          </p:cNvPr>
          <p:cNvSpPr/>
          <p:nvPr/>
        </p:nvSpPr>
        <p:spPr>
          <a:xfrm>
            <a:off x="3290395" y="4267917"/>
            <a:ext cx="2895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Contact Us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0592ACC-D566-49E2-9333-89D912A314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831" y="312537"/>
            <a:ext cx="3488473" cy="14814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1B5CF3-2A50-4A06-A820-234537860342}"/>
              </a:ext>
            </a:extLst>
          </p:cNvPr>
          <p:cNvSpPr/>
          <p:nvPr/>
        </p:nvSpPr>
        <p:spPr>
          <a:xfrm>
            <a:off x="2153744" y="4975803"/>
            <a:ext cx="5168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Cameron Jacobs, CAE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Sr. Director, Domestic Promotion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cjacobs@usarice.com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5"/>
              </a:rPr>
              <a:t>www.thinkrice.com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8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86"/>
    </mc:Choice>
    <mc:Fallback xmlns="">
      <p:transition spd="slow" advTm="611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C41979-7A23-4AD6-AFB1-A61312016D8E}"/>
              </a:ext>
            </a:extLst>
          </p:cNvPr>
          <p:cNvSpPr/>
          <p:nvPr/>
        </p:nvSpPr>
        <p:spPr>
          <a:xfrm>
            <a:off x="219807" y="157974"/>
            <a:ext cx="284917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Rice Milling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D03BC4-AD28-4F99-AFE1-3297A4AFBAB6}"/>
              </a:ext>
            </a:extLst>
          </p:cNvPr>
          <p:cNvSpPr/>
          <p:nvPr/>
        </p:nvSpPr>
        <p:spPr>
          <a:xfrm>
            <a:off x="0" y="787353"/>
            <a:ext cx="9323261" cy="873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BD8CB1EF-6E84-42B6-A9A1-F47738F9D554}"/>
              </a:ext>
            </a:extLst>
          </p:cNvPr>
          <p:cNvSpPr txBox="1">
            <a:spLocks/>
          </p:cNvSpPr>
          <p:nvPr/>
        </p:nvSpPr>
        <p:spPr>
          <a:xfrm>
            <a:off x="85997" y="1099551"/>
            <a:ext cx="12020006" cy="5051744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harvest, the collected rough rice is dried to a certain level prior to milling. The final step of rice production is milling, an intricate process that U.S. mills have perfected.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Harvested rough rice is cleaned and passed through sheller machines that remove the inedible hulls and yields brown rice.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Brown rice can then be further milled to remove the outside bran layer and produce white rice.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 to the U.S.-the white rice is then enriched with a coating of vitamins to replace nutrients lost during the milling process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618843-1231-4A71-A381-3D4ECADC15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10" b="9617"/>
          <a:stretch/>
        </p:blipFill>
        <p:spPr>
          <a:xfrm>
            <a:off x="981153" y="5065124"/>
            <a:ext cx="2688849" cy="141607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4100B0C-96F9-41F7-918F-10209056E23F}"/>
              </a:ext>
            </a:extLst>
          </p:cNvPr>
          <p:cNvGrpSpPr/>
          <p:nvPr/>
        </p:nvGrpSpPr>
        <p:grpSpPr>
          <a:xfrm>
            <a:off x="3854868" y="5472709"/>
            <a:ext cx="806762" cy="606804"/>
            <a:chOff x="3017140" y="946227"/>
            <a:chExt cx="486436" cy="606804"/>
          </a:xfrm>
          <a:solidFill>
            <a:srgbClr val="FECC7E"/>
          </a:solidFill>
        </p:grpSpPr>
        <p:sp>
          <p:nvSpPr>
            <p:cNvPr id="22" name="Right Arrow 9">
              <a:extLst>
                <a:ext uri="{FF2B5EF4-FFF2-40B4-BE49-F238E27FC236}">
                  <a16:creationId xmlns:a16="http://schemas.microsoft.com/office/drawing/2014/main" id="{5DF5A026-76A7-4974-9465-5AD0F55FEB9B}"/>
                </a:ext>
              </a:extLst>
            </p:cNvPr>
            <p:cNvSpPr/>
            <p:nvPr/>
          </p:nvSpPr>
          <p:spPr>
            <a:xfrm>
              <a:off x="3017140" y="946227"/>
              <a:ext cx="486436" cy="60680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4">
              <a:extLst>
                <a:ext uri="{FF2B5EF4-FFF2-40B4-BE49-F238E27FC236}">
                  <a16:creationId xmlns:a16="http://schemas.microsoft.com/office/drawing/2014/main" id="{01434FE5-BA01-4A78-80BA-54FA98123F3C}"/>
                </a:ext>
              </a:extLst>
            </p:cNvPr>
            <p:cNvSpPr/>
            <p:nvPr/>
          </p:nvSpPr>
          <p:spPr>
            <a:xfrm>
              <a:off x="3017140" y="1067588"/>
              <a:ext cx="340505" cy="3640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B499BAF-3660-4243-94EE-13AA46BDC5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78788" y1="40202" x2="78788" y2="40202"/>
                        <a14:backgroundMark x1="76515" y1="38788" x2="76515" y2="38788"/>
                        <a14:backgroundMark x1="78409" y1="38283" x2="78409" y2="38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516" t="10030" r="14633" b="14335"/>
          <a:stretch/>
        </p:blipFill>
        <p:spPr>
          <a:xfrm>
            <a:off x="5086480" y="4979935"/>
            <a:ext cx="2020626" cy="15733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F30C662-A0E3-4901-B855-7389A1538AD9}"/>
              </a:ext>
            </a:extLst>
          </p:cNvPr>
          <p:cNvGrpSpPr/>
          <p:nvPr/>
        </p:nvGrpSpPr>
        <p:grpSpPr>
          <a:xfrm>
            <a:off x="7531956" y="5472709"/>
            <a:ext cx="834383" cy="606804"/>
            <a:chOff x="3017140" y="946227"/>
            <a:chExt cx="486436" cy="606804"/>
          </a:xfrm>
          <a:solidFill>
            <a:srgbClr val="FECC7E"/>
          </a:solidFill>
        </p:grpSpPr>
        <p:sp>
          <p:nvSpPr>
            <p:cNvPr id="26" name="Right Arrow 12">
              <a:extLst>
                <a:ext uri="{FF2B5EF4-FFF2-40B4-BE49-F238E27FC236}">
                  <a16:creationId xmlns:a16="http://schemas.microsoft.com/office/drawing/2014/main" id="{EBC0ED53-10C1-4CAD-AAC5-21E62AADD3A6}"/>
                </a:ext>
              </a:extLst>
            </p:cNvPr>
            <p:cNvSpPr/>
            <p:nvPr/>
          </p:nvSpPr>
          <p:spPr>
            <a:xfrm>
              <a:off x="3017140" y="946227"/>
              <a:ext cx="486436" cy="60680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4">
              <a:extLst>
                <a:ext uri="{FF2B5EF4-FFF2-40B4-BE49-F238E27FC236}">
                  <a16:creationId xmlns:a16="http://schemas.microsoft.com/office/drawing/2014/main" id="{70355844-EFBA-4FC1-A5CD-B7B85C99CB67}"/>
                </a:ext>
              </a:extLst>
            </p:cNvPr>
            <p:cNvSpPr/>
            <p:nvPr/>
          </p:nvSpPr>
          <p:spPr>
            <a:xfrm>
              <a:off x="3017140" y="1067588"/>
              <a:ext cx="340505" cy="3640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DAB9D7B-A5D0-4DD4-AAF7-80FC49925F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521" t="13501" r="10211" b="20539"/>
          <a:stretch/>
        </p:blipFill>
        <p:spPr>
          <a:xfrm>
            <a:off x="8521998" y="4809188"/>
            <a:ext cx="2688849" cy="17441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A3A7D6-658D-4E82-A8C1-4EB92C91DAB4}"/>
              </a:ext>
            </a:extLst>
          </p:cNvPr>
          <p:cNvSpPr txBox="1"/>
          <p:nvPr/>
        </p:nvSpPr>
        <p:spPr>
          <a:xfrm>
            <a:off x="1510968" y="6401321"/>
            <a:ext cx="164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(Rough Rice)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1BCEF4-5B39-4373-AEFA-69D8BDED54DF}"/>
              </a:ext>
            </a:extLst>
          </p:cNvPr>
          <p:cNvSpPr txBox="1"/>
          <p:nvPr/>
        </p:nvSpPr>
        <p:spPr>
          <a:xfrm>
            <a:off x="5400306" y="6401321"/>
            <a:ext cx="164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(Brown Rice)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892858-5F40-4B69-BD64-6E6F3F30652F}"/>
              </a:ext>
            </a:extLst>
          </p:cNvPr>
          <p:cNvSpPr txBox="1"/>
          <p:nvPr/>
        </p:nvSpPr>
        <p:spPr>
          <a:xfrm>
            <a:off x="9153526" y="6368641"/>
            <a:ext cx="164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(White Rice)</a:t>
            </a:r>
          </a:p>
        </p:txBody>
      </p:sp>
    </p:spTree>
    <p:extLst>
      <p:ext uri="{BB962C8B-B14F-4D97-AF65-F5344CB8AC3E}">
        <p14:creationId xmlns:p14="http://schemas.microsoft.com/office/powerpoint/2010/main" val="21137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78"/>
    </mc:Choice>
    <mc:Fallback xmlns="">
      <p:transition spd="slow" advTm="888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8B89A7-B6B1-4A3A-9D84-10A0DF54FB4B}"/>
              </a:ext>
            </a:extLst>
          </p:cNvPr>
          <p:cNvSpPr/>
          <p:nvPr/>
        </p:nvSpPr>
        <p:spPr>
          <a:xfrm>
            <a:off x="0" y="6505575"/>
            <a:ext cx="12192000" cy="3524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64473C8-32D1-4150-8D6D-53A8E0816070}"/>
              </a:ext>
            </a:extLst>
          </p:cNvPr>
          <p:cNvGraphicFramePr>
            <a:graphicFrameLocks noGrp="1"/>
          </p:cNvGraphicFramePr>
          <p:nvPr/>
        </p:nvGraphicFramePr>
        <p:xfrm>
          <a:off x="927313" y="673331"/>
          <a:ext cx="10337373" cy="5208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791">
                  <a:extLst>
                    <a:ext uri="{9D8B030D-6E8A-4147-A177-3AD203B41FA5}">
                      <a16:colId xmlns:a16="http://schemas.microsoft.com/office/drawing/2014/main" val="274346538"/>
                    </a:ext>
                  </a:extLst>
                </a:gridCol>
                <a:gridCol w="3445791">
                  <a:extLst>
                    <a:ext uri="{9D8B030D-6E8A-4147-A177-3AD203B41FA5}">
                      <a16:colId xmlns:a16="http://schemas.microsoft.com/office/drawing/2014/main" val="3703097948"/>
                    </a:ext>
                  </a:extLst>
                </a:gridCol>
                <a:gridCol w="3445791">
                  <a:extLst>
                    <a:ext uri="{9D8B030D-6E8A-4147-A177-3AD203B41FA5}">
                      <a16:colId xmlns:a16="http://schemas.microsoft.com/office/drawing/2014/main" val="2166529210"/>
                    </a:ext>
                  </a:extLst>
                </a:gridCol>
              </a:tblGrid>
              <a:tr h="4924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Types of Rice by Milling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Degree of Milling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Rice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670921"/>
                  </a:ext>
                </a:extLst>
              </a:tr>
              <a:tr h="1386754">
                <a:tc>
                  <a:txBody>
                    <a:bodyPr/>
                    <a:lstStyle/>
                    <a:p>
                      <a:r>
                        <a:rPr lang="en-US" sz="2000" dirty="0"/>
                        <a:t>Paddy 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Paddy/Rough Rice collected from harvest before it is milled. Indigestible for humans, but usable for feed.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244104"/>
                  </a:ext>
                </a:extLst>
              </a:tr>
              <a:tr h="1942852">
                <a:tc>
                  <a:txBody>
                    <a:bodyPr/>
                    <a:lstStyle/>
                    <a:p>
                      <a:r>
                        <a:rPr lang="en-US" sz="2000" dirty="0"/>
                        <a:t>Whole Grain Rice</a:t>
                      </a:r>
                    </a:p>
                    <a:p>
                      <a:r>
                        <a:rPr lang="en-US" sz="2000" dirty="0"/>
                        <a:t>(Brown, Red, Black Rice)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Hull (husk) removed with bran &amp; germ intact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100% whole grain rice; chewy texture and nutty flavor; contains vitamins, minerals, antioxidants, and phytonutrients.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573647"/>
                  </a:ext>
                </a:extLst>
              </a:tr>
              <a:tr h="1386754">
                <a:tc>
                  <a:txBody>
                    <a:bodyPr/>
                    <a:lstStyle/>
                    <a:p>
                      <a:r>
                        <a:rPr lang="en-US" sz="2000" dirty="0"/>
                        <a:t>White 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Hull, bran, and germ 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 nutritious complex carbohydrate that is the most popular rice consumed globally.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37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7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86"/>
    </mc:Choice>
    <mc:Fallback xmlns="">
      <p:transition spd="slow" advTm="4518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C4A64F0-4A9E-419B-B0FB-33DAA9973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965" y="1142033"/>
            <a:ext cx="4832140" cy="3274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804376-0CE0-4F5B-A24E-09A9371E5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95" y="1200519"/>
            <a:ext cx="4911770" cy="3274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F3EB3E-0362-452E-8B40-58A6298A3A08}"/>
              </a:ext>
            </a:extLst>
          </p:cNvPr>
          <p:cNvSpPr/>
          <p:nvPr/>
        </p:nvSpPr>
        <p:spPr>
          <a:xfrm>
            <a:off x="117613" y="147005"/>
            <a:ext cx="48308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Brown Vs White Rice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2F5A3-9CB1-47F4-8842-FFFA0696B80A}"/>
              </a:ext>
            </a:extLst>
          </p:cNvPr>
          <p:cNvSpPr/>
          <p:nvPr/>
        </p:nvSpPr>
        <p:spPr>
          <a:xfrm>
            <a:off x="0" y="795383"/>
            <a:ext cx="9323261" cy="87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1EF05-DF9B-8F02-F2D4-25E84A9632F9}"/>
              </a:ext>
            </a:extLst>
          </p:cNvPr>
          <p:cNvSpPr/>
          <p:nvPr/>
        </p:nvSpPr>
        <p:spPr>
          <a:xfrm>
            <a:off x="0" y="6619875"/>
            <a:ext cx="12192000" cy="238125"/>
          </a:xfrm>
          <a:prstGeom prst="rect">
            <a:avLst/>
          </a:prstGeom>
          <a:solidFill>
            <a:srgbClr val="1F497D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Table 35">
            <a:extLst>
              <a:ext uri="{FF2B5EF4-FFF2-40B4-BE49-F238E27FC236}">
                <a16:creationId xmlns:a16="http://schemas.microsoft.com/office/drawing/2014/main" id="{A20ACB92-EED1-455F-8A51-BC95FDB65491}"/>
              </a:ext>
            </a:extLst>
          </p:cNvPr>
          <p:cNvGraphicFramePr>
            <a:graphicFrameLocks noGrp="1"/>
          </p:cNvGraphicFramePr>
          <p:nvPr/>
        </p:nvGraphicFramePr>
        <p:xfrm>
          <a:off x="411892" y="1113131"/>
          <a:ext cx="11368216" cy="5352681"/>
        </p:xfrm>
        <a:graphic>
          <a:graphicData uri="http://schemas.openxmlformats.org/drawingml/2006/table">
            <a:tbl>
              <a:tblPr firstRow="1" bandRow="1"/>
              <a:tblGrid>
                <a:gridCol w="5684108">
                  <a:extLst>
                    <a:ext uri="{9D8B030D-6E8A-4147-A177-3AD203B41FA5}">
                      <a16:colId xmlns:a16="http://schemas.microsoft.com/office/drawing/2014/main" val="4072346574"/>
                    </a:ext>
                  </a:extLst>
                </a:gridCol>
                <a:gridCol w="5684108">
                  <a:extLst>
                    <a:ext uri="{9D8B030D-6E8A-4147-A177-3AD203B41FA5}">
                      <a16:colId xmlns:a16="http://schemas.microsoft.com/office/drawing/2014/main" val="471858776"/>
                    </a:ext>
                  </a:extLst>
                </a:gridCol>
              </a:tblGrid>
              <a:tr h="474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1" dirty="0"/>
                        <a:t>Brown (Whole Grain) Rice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1" dirty="0"/>
                        <a:t>White (Enriched) Rice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77047"/>
                  </a:ext>
                </a:extLst>
              </a:tr>
              <a:tr h="4877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Brown rice is a whole grain containing the bran, germ, and endosperm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 a slightly earthy, nutty flavor and chewy texture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Known for powerful nutritional properties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Helps maintain healthy diets, contributes to positive health outcomes, and reduces risk of disease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Longer cook times and shorter shelf life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Milled to remove bran and germ layer, leaving just the endosperm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Enriched with key vitamins and minerals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84848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Nutritious complex carbohydrate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Shorter cook times and almost indefinite shelf life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Accounts for the majority of U.S. rice production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Most consumed rice worldwide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648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06"/>
    </mc:Choice>
    <mc:Fallback xmlns="">
      <p:transition spd="slow" advTm="9870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B9EDA7A-DD04-4821-B8E3-17D74EB72EF2}"/>
              </a:ext>
            </a:extLst>
          </p:cNvPr>
          <p:cNvSpPr/>
          <p:nvPr/>
        </p:nvSpPr>
        <p:spPr>
          <a:xfrm>
            <a:off x="0" y="976394"/>
            <a:ext cx="12192000" cy="5881605"/>
          </a:xfrm>
          <a:custGeom>
            <a:avLst/>
            <a:gdLst/>
            <a:ahLst/>
            <a:cxnLst/>
            <a:rect l="l" t="t" r="r" b="b"/>
            <a:pathLst>
              <a:path w="10859135" h="5073015">
                <a:moveTo>
                  <a:pt x="10858830" y="0"/>
                </a:moveTo>
                <a:lnTo>
                  <a:pt x="0" y="0"/>
                </a:lnTo>
                <a:lnTo>
                  <a:pt x="0" y="5072926"/>
                </a:lnTo>
                <a:lnTo>
                  <a:pt x="10858830" y="5072926"/>
                </a:lnTo>
                <a:lnTo>
                  <a:pt x="1085883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41979-7A23-4AD6-AFB1-A61312016D8E}"/>
              </a:ext>
            </a:extLst>
          </p:cNvPr>
          <p:cNvSpPr/>
          <p:nvPr/>
        </p:nvSpPr>
        <p:spPr>
          <a:xfrm>
            <a:off x="219807" y="157974"/>
            <a:ext cx="609750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U.S.-Grown Rice Varieties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15E81F03-18A8-4C45-A7CA-FB0ECEFAFDEB}"/>
              </a:ext>
            </a:extLst>
          </p:cNvPr>
          <p:cNvSpPr txBox="1">
            <a:spLocks/>
          </p:cNvSpPr>
          <p:nvPr/>
        </p:nvSpPr>
        <p:spPr>
          <a:xfrm>
            <a:off x="6368064" y="1832683"/>
            <a:ext cx="5714032" cy="486351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domestic rice industry produces all rice varieties from well-known white long grain to aromatics to harder to find specialty rice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 Rice is Categorized by: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Degree of Milling: Rough, Whole Grain, White Rice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Kernel Size: Short, Medium, and Long Grain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Starch Content: Amylose, Amylopectin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Flavor: Popcorn, Sweet, Nutty, Spicy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D03BC4-AD28-4F99-AFE1-3297A4AFBAB6}"/>
              </a:ext>
            </a:extLst>
          </p:cNvPr>
          <p:cNvSpPr/>
          <p:nvPr/>
        </p:nvSpPr>
        <p:spPr>
          <a:xfrm>
            <a:off x="0" y="787353"/>
            <a:ext cx="9323261" cy="87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A picture containing ground&#10;&#10;Description automatically generated">
            <a:extLst>
              <a:ext uri="{FF2B5EF4-FFF2-40B4-BE49-F238E27FC236}">
                <a16:creationId xmlns:a16="http://schemas.microsoft.com/office/drawing/2014/main" id="{10F7BD21-0308-4EDB-AF37-8582C86607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07" y="1832683"/>
            <a:ext cx="6038354" cy="4081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40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14"/>
    </mc:Choice>
    <mc:Fallback xmlns="">
      <p:transition spd="slow" advTm="9201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B9EDA7A-DD04-4821-B8E3-17D74EB72EF2}"/>
              </a:ext>
            </a:extLst>
          </p:cNvPr>
          <p:cNvSpPr/>
          <p:nvPr/>
        </p:nvSpPr>
        <p:spPr>
          <a:xfrm>
            <a:off x="-31263" y="1074698"/>
            <a:ext cx="12191999" cy="5827274"/>
          </a:xfrm>
          <a:custGeom>
            <a:avLst/>
            <a:gdLst/>
            <a:ahLst/>
            <a:cxnLst/>
            <a:rect l="l" t="t" r="r" b="b"/>
            <a:pathLst>
              <a:path w="10859135" h="5073015">
                <a:moveTo>
                  <a:pt x="10858830" y="0"/>
                </a:moveTo>
                <a:lnTo>
                  <a:pt x="0" y="0"/>
                </a:lnTo>
                <a:lnTo>
                  <a:pt x="0" y="5072926"/>
                </a:lnTo>
                <a:lnTo>
                  <a:pt x="10858830" y="5072926"/>
                </a:lnTo>
                <a:lnTo>
                  <a:pt x="1085883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41979-7A23-4AD6-AFB1-A61312016D8E}"/>
              </a:ext>
            </a:extLst>
          </p:cNvPr>
          <p:cNvSpPr/>
          <p:nvPr/>
        </p:nvSpPr>
        <p:spPr>
          <a:xfrm>
            <a:off x="357455" y="222258"/>
            <a:ext cx="37785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Long Grain Rice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10EA6-0563-4E94-B319-64BB803983C8}"/>
              </a:ext>
            </a:extLst>
          </p:cNvPr>
          <p:cNvSpPr/>
          <p:nvPr/>
        </p:nvSpPr>
        <p:spPr>
          <a:xfrm>
            <a:off x="-21023" y="943338"/>
            <a:ext cx="9323261" cy="87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1BB2EF-672D-4AA8-B56A-313106B0C6C2}"/>
              </a:ext>
            </a:extLst>
          </p:cNvPr>
          <p:cNvGrpSpPr/>
          <p:nvPr/>
        </p:nvGrpSpPr>
        <p:grpSpPr>
          <a:xfrm>
            <a:off x="5379284" y="1896143"/>
            <a:ext cx="7142073" cy="924117"/>
            <a:chOff x="4251490" y="2520295"/>
            <a:chExt cx="8266872" cy="7315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0CA6A4-1BA1-40E8-ACA0-720A97FEFAE3}"/>
                </a:ext>
              </a:extLst>
            </p:cNvPr>
            <p:cNvSpPr/>
            <p:nvPr/>
          </p:nvSpPr>
          <p:spPr>
            <a:xfrm>
              <a:off x="4251490" y="2520295"/>
              <a:ext cx="7602716" cy="731520"/>
            </a:xfrm>
            <a:prstGeom prst="rect">
              <a:avLst/>
            </a:prstGeom>
            <a:solidFill>
              <a:srgbClr val="095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065F39-DDB9-478B-9931-BD371E9E831B}"/>
                </a:ext>
              </a:extLst>
            </p:cNvPr>
            <p:cNvSpPr txBox="1"/>
            <p:nvPr/>
          </p:nvSpPr>
          <p:spPr>
            <a:xfrm>
              <a:off x="5528154" y="2715512"/>
              <a:ext cx="6990208" cy="34108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Most Common and Plentiful Variety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C47F70-7B83-49B9-BE5D-9000A806A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013" y="2736484"/>
              <a:ext cx="457562" cy="37635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766E5D-4B3E-4836-86ED-55A31CAE61DA}"/>
              </a:ext>
            </a:extLst>
          </p:cNvPr>
          <p:cNvGrpSpPr/>
          <p:nvPr/>
        </p:nvGrpSpPr>
        <p:grpSpPr>
          <a:xfrm>
            <a:off x="5586326" y="4258722"/>
            <a:ext cx="6361239" cy="872322"/>
            <a:chOff x="4884653" y="4921565"/>
            <a:chExt cx="6969551" cy="9154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D17427-3BE6-4201-9D56-BBDFA5E28BF5}"/>
                </a:ext>
              </a:extLst>
            </p:cNvPr>
            <p:cNvSpPr/>
            <p:nvPr/>
          </p:nvSpPr>
          <p:spPr>
            <a:xfrm>
              <a:off x="4884653" y="4921565"/>
              <a:ext cx="6969551" cy="915451"/>
            </a:xfrm>
            <a:prstGeom prst="rect">
              <a:avLst/>
            </a:prstGeom>
            <a:solidFill>
              <a:srgbClr val="499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261C86-6FCC-4D2A-99C3-233A7DB5BE9B}"/>
                </a:ext>
              </a:extLst>
            </p:cNvPr>
            <p:cNvSpPr txBox="1"/>
            <p:nvPr/>
          </p:nvSpPr>
          <p:spPr>
            <a:xfrm>
              <a:off x="5866246" y="4988860"/>
              <a:ext cx="5395038" cy="8074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Cooked Grains are Firm, Fluffy, and Separate </a:t>
              </a:r>
              <a:endParaRPr kumimoji="0" lang="en-US" sz="2200" b="1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BB9A9B-A6A1-4CD7-8766-EB0FBE4DD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0903" y="5204423"/>
              <a:ext cx="457563" cy="37635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8DCAB-422D-4C1F-AE6D-B0AB9E03E4EE}"/>
              </a:ext>
            </a:extLst>
          </p:cNvPr>
          <p:cNvGrpSpPr/>
          <p:nvPr/>
        </p:nvGrpSpPr>
        <p:grpSpPr>
          <a:xfrm>
            <a:off x="5586327" y="3116013"/>
            <a:ext cx="6361239" cy="872322"/>
            <a:chOff x="5301331" y="3671130"/>
            <a:chExt cx="6969551" cy="7315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249D39-147A-4A7C-BA7D-D8FEA93804A1}"/>
                </a:ext>
              </a:extLst>
            </p:cNvPr>
            <p:cNvSpPr/>
            <p:nvPr/>
          </p:nvSpPr>
          <p:spPr>
            <a:xfrm>
              <a:off x="5301331" y="3671130"/>
              <a:ext cx="6969551" cy="731520"/>
            </a:xfrm>
            <a:prstGeom prst="rect">
              <a:avLst/>
            </a:prstGeom>
            <a:solidFill>
              <a:srgbClr val="137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A55B89-C5D0-4B51-A827-7A657E45A3FF}"/>
                </a:ext>
              </a:extLst>
            </p:cNvPr>
            <p:cNvSpPr txBox="1"/>
            <p:nvPr/>
          </p:nvSpPr>
          <p:spPr>
            <a:xfrm>
              <a:off x="6222556" y="3713958"/>
              <a:ext cx="5602956" cy="6452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Long, Slender Kernels with High Amylose Starch Content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C83BA4-7329-4928-88BB-1F876A237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8018" y="3789298"/>
              <a:ext cx="457563" cy="37635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DB73E30-BFFA-4768-AFE0-2EEC83EDC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32" y="1789006"/>
            <a:ext cx="4856011" cy="459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E4CFC5-A58F-983E-B018-54842665E970}"/>
              </a:ext>
            </a:extLst>
          </p:cNvPr>
          <p:cNvGrpSpPr/>
          <p:nvPr/>
        </p:nvGrpSpPr>
        <p:grpSpPr>
          <a:xfrm>
            <a:off x="5586325" y="5426800"/>
            <a:ext cx="6361239" cy="872322"/>
            <a:chOff x="4884653" y="4921565"/>
            <a:chExt cx="6969551" cy="915451"/>
          </a:xfrm>
          <a:solidFill>
            <a:schemeClr val="accent6">
              <a:lumMod val="5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7BC844-97C7-C501-F0E7-D1ABF8AFA258}"/>
                </a:ext>
              </a:extLst>
            </p:cNvPr>
            <p:cNvSpPr/>
            <p:nvPr/>
          </p:nvSpPr>
          <p:spPr>
            <a:xfrm>
              <a:off x="4884653" y="4921565"/>
              <a:ext cx="6969551" cy="9154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F73274-E39F-2EC6-0DA1-6D0C75413CF5}"/>
                </a:ext>
              </a:extLst>
            </p:cNvPr>
            <p:cNvSpPr txBox="1"/>
            <p:nvPr/>
          </p:nvSpPr>
          <p:spPr>
            <a:xfrm>
              <a:off x="5866247" y="4975549"/>
              <a:ext cx="5900949" cy="807483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Ideal for Pilafs, Stir-Frys, Salad, Bowls, Handhelds, Soup, and Side Dishes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E84526-8E09-92F3-4AFC-E5A75C65B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9115" y="5191112"/>
              <a:ext cx="457563" cy="37635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242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37"/>
    </mc:Choice>
    <mc:Fallback xmlns="">
      <p:transition spd="slow" advTm="6463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B9EDA7A-DD04-4821-B8E3-17D74EB72EF2}"/>
              </a:ext>
            </a:extLst>
          </p:cNvPr>
          <p:cNvSpPr/>
          <p:nvPr/>
        </p:nvSpPr>
        <p:spPr>
          <a:xfrm>
            <a:off x="0" y="1032531"/>
            <a:ext cx="12191999" cy="5825469"/>
          </a:xfrm>
          <a:custGeom>
            <a:avLst/>
            <a:gdLst/>
            <a:ahLst/>
            <a:cxnLst/>
            <a:rect l="l" t="t" r="r" b="b"/>
            <a:pathLst>
              <a:path w="10859135" h="5073015">
                <a:moveTo>
                  <a:pt x="10858830" y="0"/>
                </a:moveTo>
                <a:lnTo>
                  <a:pt x="0" y="0"/>
                </a:lnTo>
                <a:lnTo>
                  <a:pt x="0" y="5072926"/>
                </a:lnTo>
                <a:lnTo>
                  <a:pt x="10858830" y="5072926"/>
                </a:lnTo>
                <a:lnTo>
                  <a:pt x="1085883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41979-7A23-4AD6-AFB1-A61312016D8E}"/>
              </a:ext>
            </a:extLst>
          </p:cNvPr>
          <p:cNvSpPr/>
          <p:nvPr/>
        </p:nvSpPr>
        <p:spPr>
          <a:xfrm>
            <a:off x="312485" y="299618"/>
            <a:ext cx="45098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Medium Grain Rice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10EA6-0563-4E94-B319-64BB803983C8}"/>
              </a:ext>
            </a:extLst>
          </p:cNvPr>
          <p:cNvSpPr/>
          <p:nvPr/>
        </p:nvSpPr>
        <p:spPr>
          <a:xfrm>
            <a:off x="-21023" y="945143"/>
            <a:ext cx="9323261" cy="87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1BB2EF-672D-4AA8-B56A-313106B0C6C2}"/>
              </a:ext>
            </a:extLst>
          </p:cNvPr>
          <p:cNvGrpSpPr/>
          <p:nvPr/>
        </p:nvGrpSpPr>
        <p:grpSpPr>
          <a:xfrm>
            <a:off x="5346626" y="2486920"/>
            <a:ext cx="6568283" cy="924116"/>
            <a:chOff x="4251490" y="2520295"/>
            <a:chExt cx="7602716" cy="7315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0CA6A4-1BA1-40E8-ACA0-720A97FEFAE3}"/>
                </a:ext>
              </a:extLst>
            </p:cNvPr>
            <p:cNvSpPr/>
            <p:nvPr/>
          </p:nvSpPr>
          <p:spPr>
            <a:xfrm>
              <a:off x="4251490" y="2520295"/>
              <a:ext cx="7602716" cy="731520"/>
            </a:xfrm>
            <a:prstGeom prst="rect">
              <a:avLst/>
            </a:prstGeom>
            <a:solidFill>
              <a:srgbClr val="095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065F39-DDB9-478B-9931-BD371E9E831B}"/>
                </a:ext>
              </a:extLst>
            </p:cNvPr>
            <p:cNvSpPr txBox="1"/>
            <p:nvPr/>
          </p:nvSpPr>
          <p:spPr>
            <a:xfrm>
              <a:off x="5305722" y="2713523"/>
              <a:ext cx="6440519" cy="34108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Shorter, Wider </a:t>
              </a:r>
              <a:r>
                <a:rPr kumimoji="0" lang="en-US" sz="2200" b="1" i="0" u="none" strike="noStrike" kern="1200" cap="none" spc="-7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Kerne</a:t>
              </a: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ls than Long Grain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C47F70-7B83-49B9-BE5D-9000A806A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7452" y="2687874"/>
              <a:ext cx="457562" cy="37635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766E5D-4B3E-4836-86ED-55A31CAE61DA}"/>
              </a:ext>
            </a:extLst>
          </p:cNvPr>
          <p:cNvGrpSpPr/>
          <p:nvPr/>
        </p:nvGrpSpPr>
        <p:grpSpPr>
          <a:xfrm>
            <a:off x="5553668" y="4767666"/>
            <a:ext cx="6361239" cy="872323"/>
            <a:chOff x="4884653" y="4921565"/>
            <a:chExt cx="6969551" cy="91545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D17427-3BE6-4201-9D56-BBDFA5E28BF5}"/>
                </a:ext>
              </a:extLst>
            </p:cNvPr>
            <p:cNvSpPr/>
            <p:nvPr/>
          </p:nvSpPr>
          <p:spPr>
            <a:xfrm>
              <a:off x="4884653" y="4921565"/>
              <a:ext cx="6969551" cy="915451"/>
            </a:xfrm>
            <a:prstGeom prst="rect">
              <a:avLst/>
            </a:prstGeom>
            <a:solidFill>
              <a:srgbClr val="499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261C86-6FCC-4D2A-99C3-233A7DB5BE9B}"/>
                </a:ext>
              </a:extLst>
            </p:cNvPr>
            <p:cNvSpPr txBox="1"/>
            <p:nvPr/>
          </p:nvSpPr>
          <p:spPr>
            <a:xfrm>
              <a:off x="5730661" y="5029533"/>
              <a:ext cx="6123542" cy="80748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Ideal for Dishes w/ Creamy Consistency: Paella, Risotto, Confections, Snacks</a:t>
              </a:r>
              <a:endParaRPr kumimoji="0" lang="en-US" sz="2200" b="1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BB9A9B-A6A1-4CD7-8766-EB0FBE4DD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8289" y="5172611"/>
              <a:ext cx="457563" cy="37635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8DCAB-422D-4C1F-AE6D-B0AB9E03E4EE}"/>
              </a:ext>
            </a:extLst>
          </p:cNvPr>
          <p:cNvGrpSpPr/>
          <p:nvPr/>
        </p:nvGrpSpPr>
        <p:grpSpPr>
          <a:xfrm>
            <a:off x="5553669" y="3704869"/>
            <a:ext cx="6638329" cy="872322"/>
            <a:chOff x="5301331" y="3671130"/>
            <a:chExt cx="7273139" cy="7315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249D39-147A-4A7C-BA7D-D8FEA93804A1}"/>
                </a:ext>
              </a:extLst>
            </p:cNvPr>
            <p:cNvSpPr/>
            <p:nvPr/>
          </p:nvSpPr>
          <p:spPr>
            <a:xfrm>
              <a:off x="5301331" y="3671130"/>
              <a:ext cx="6969551" cy="731520"/>
            </a:xfrm>
            <a:prstGeom prst="rect">
              <a:avLst/>
            </a:prstGeom>
            <a:solidFill>
              <a:srgbClr val="137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A55B89-C5D0-4B51-A827-7A657E45A3FF}"/>
                </a:ext>
              </a:extLst>
            </p:cNvPr>
            <p:cNvSpPr txBox="1"/>
            <p:nvPr/>
          </p:nvSpPr>
          <p:spPr>
            <a:xfrm>
              <a:off x="6046690" y="3696417"/>
              <a:ext cx="6527780" cy="6452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Cooked Grains are Moist, Tender, Slightly Chewy, and Tend to Stick Together</a:t>
              </a:r>
              <a:endParaRPr kumimoji="0" lang="en-US" sz="2200" b="1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C83BA4-7329-4928-88BB-1F876A237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9127" y="3848711"/>
              <a:ext cx="457563" cy="37635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DB73E30-BFFA-4768-AFE0-2EEC83EDC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795" y="1789006"/>
            <a:ext cx="4789873" cy="4609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78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76"/>
    </mc:Choice>
    <mc:Fallback xmlns="">
      <p:transition spd="slow" advTm="9127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36914EC-5A22-5D8B-8EAE-73AF148B7876}"/>
              </a:ext>
            </a:extLst>
          </p:cNvPr>
          <p:cNvSpPr/>
          <p:nvPr/>
        </p:nvSpPr>
        <p:spPr>
          <a:xfrm>
            <a:off x="0" y="1040711"/>
            <a:ext cx="12191999" cy="5817289"/>
          </a:xfrm>
          <a:custGeom>
            <a:avLst/>
            <a:gdLst/>
            <a:ahLst/>
            <a:cxnLst/>
            <a:rect l="l" t="t" r="r" b="b"/>
            <a:pathLst>
              <a:path w="10859135" h="5073015">
                <a:moveTo>
                  <a:pt x="10858830" y="0"/>
                </a:moveTo>
                <a:lnTo>
                  <a:pt x="0" y="0"/>
                </a:lnTo>
                <a:lnTo>
                  <a:pt x="0" y="5072926"/>
                </a:lnTo>
                <a:lnTo>
                  <a:pt x="10858830" y="5072926"/>
                </a:lnTo>
                <a:lnTo>
                  <a:pt x="1085883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41979-7A23-4AD6-AFB1-A61312016D8E}"/>
              </a:ext>
            </a:extLst>
          </p:cNvPr>
          <p:cNvSpPr/>
          <p:nvPr/>
        </p:nvSpPr>
        <p:spPr>
          <a:xfrm>
            <a:off x="327475" y="233163"/>
            <a:ext cx="382925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5" normalizeH="0" baseline="0" noProof="0" dirty="0">
                <a:ln>
                  <a:noFill/>
                </a:ln>
                <a:solidFill>
                  <a:srgbClr val="0D598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Short Grain Rice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10EA6-0563-4E94-B319-64BB803983C8}"/>
              </a:ext>
            </a:extLst>
          </p:cNvPr>
          <p:cNvSpPr/>
          <p:nvPr/>
        </p:nvSpPr>
        <p:spPr>
          <a:xfrm>
            <a:off x="0" y="931797"/>
            <a:ext cx="9323261" cy="87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1BB2EF-672D-4AA8-B56A-313106B0C6C2}"/>
              </a:ext>
            </a:extLst>
          </p:cNvPr>
          <p:cNvGrpSpPr/>
          <p:nvPr/>
        </p:nvGrpSpPr>
        <p:grpSpPr>
          <a:xfrm>
            <a:off x="5346626" y="2486920"/>
            <a:ext cx="6622635" cy="924116"/>
            <a:chOff x="4251490" y="2520295"/>
            <a:chExt cx="7665629" cy="7315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0CA6A4-1BA1-40E8-ACA0-720A97FEFAE3}"/>
                </a:ext>
              </a:extLst>
            </p:cNvPr>
            <p:cNvSpPr/>
            <p:nvPr/>
          </p:nvSpPr>
          <p:spPr>
            <a:xfrm>
              <a:off x="4251490" y="2520295"/>
              <a:ext cx="7602716" cy="731520"/>
            </a:xfrm>
            <a:prstGeom prst="rect">
              <a:avLst/>
            </a:prstGeom>
            <a:solidFill>
              <a:srgbClr val="095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065F39-DDB9-478B-9931-BD371E9E831B}"/>
                </a:ext>
              </a:extLst>
            </p:cNvPr>
            <p:cNvSpPr txBox="1"/>
            <p:nvPr/>
          </p:nvSpPr>
          <p:spPr>
            <a:xfrm>
              <a:off x="5360580" y="2632762"/>
              <a:ext cx="6556539" cy="60908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Kernels are Short, Plump, and almost Round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C47F70-7B83-49B9-BE5D-9000A806A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4188" y="2697876"/>
              <a:ext cx="457562" cy="37635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766E5D-4B3E-4836-86ED-55A31CAE61DA}"/>
              </a:ext>
            </a:extLst>
          </p:cNvPr>
          <p:cNvGrpSpPr/>
          <p:nvPr/>
        </p:nvGrpSpPr>
        <p:grpSpPr>
          <a:xfrm>
            <a:off x="5506943" y="4767666"/>
            <a:ext cx="6361239" cy="872322"/>
            <a:chOff x="4884653" y="4921565"/>
            <a:chExt cx="6969551" cy="9154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D17427-3BE6-4201-9D56-BBDFA5E28BF5}"/>
                </a:ext>
              </a:extLst>
            </p:cNvPr>
            <p:cNvSpPr/>
            <p:nvPr/>
          </p:nvSpPr>
          <p:spPr>
            <a:xfrm>
              <a:off x="4884653" y="4921565"/>
              <a:ext cx="6969551" cy="915451"/>
            </a:xfrm>
            <a:prstGeom prst="rect">
              <a:avLst/>
            </a:prstGeom>
            <a:solidFill>
              <a:srgbClr val="499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261C86-6FCC-4D2A-99C3-233A7DB5BE9B}"/>
                </a:ext>
              </a:extLst>
            </p:cNvPr>
            <p:cNvSpPr txBox="1"/>
            <p:nvPr/>
          </p:nvSpPr>
          <p:spPr>
            <a:xfrm>
              <a:off x="5810414" y="4975548"/>
              <a:ext cx="5838977" cy="8074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Ideal for Sushi, Puddings, Desserts, Sweet Rice Dishes, and Sake</a:t>
              </a:r>
              <a:endParaRPr kumimoji="0" lang="en-US" sz="2200" b="1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BB9A9B-A6A1-4CD7-8766-EB0FBE4DD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1258" y="5191112"/>
              <a:ext cx="457563" cy="37635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8DCAB-422D-4C1F-AE6D-B0AB9E03E4EE}"/>
              </a:ext>
            </a:extLst>
          </p:cNvPr>
          <p:cNvGrpSpPr/>
          <p:nvPr/>
        </p:nvGrpSpPr>
        <p:grpSpPr>
          <a:xfrm>
            <a:off x="5553669" y="3704869"/>
            <a:ext cx="6361239" cy="872322"/>
            <a:chOff x="5301331" y="3671130"/>
            <a:chExt cx="6969551" cy="7315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249D39-147A-4A7C-BA7D-D8FEA93804A1}"/>
                </a:ext>
              </a:extLst>
            </p:cNvPr>
            <p:cNvSpPr/>
            <p:nvPr/>
          </p:nvSpPr>
          <p:spPr>
            <a:xfrm>
              <a:off x="5301331" y="3671130"/>
              <a:ext cx="6969551" cy="731520"/>
            </a:xfrm>
            <a:prstGeom prst="rect">
              <a:avLst/>
            </a:prstGeom>
            <a:solidFill>
              <a:srgbClr val="137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A55B89-C5D0-4B51-A827-7A657E45A3FF}"/>
                </a:ext>
              </a:extLst>
            </p:cNvPr>
            <p:cNvSpPr txBox="1"/>
            <p:nvPr/>
          </p:nvSpPr>
          <p:spPr>
            <a:xfrm>
              <a:off x="6175897" y="3823364"/>
              <a:ext cx="5532764" cy="36133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-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Cooked Grains are Soft and Sticky</a:t>
              </a:r>
              <a:endParaRPr kumimoji="0" lang="en-US" sz="2200" b="1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C83BA4-7329-4928-88BB-1F876A237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6742" y="3830860"/>
              <a:ext cx="457563" cy="37635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DB73E30-BFFA-4768-AFE0-2EEC83EDC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241" y="1721573"/>
            <a:ext cx="4716702" cy="4661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72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32"/>
    </mc:Choice>
    <mc:Fallback xmlns="">
      <p:transition spd="slow" advTm="4893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7284</TotalTime>
  <Words>1481</Words>
  <Application>Microsoft Office PowerPoint</Application>
  <PresentationFormat>Widescreen</PresentationFormat>
  <Paragraphs>309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Poppins</vt:lpstr>
      <vt:lpstr>Rockwell</vt:lpstr>
      <vt:lpstr>TradeGothic LT Bold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Jacobs, CAE</dc:creator>
  <cp:lastModifiedBy>Cameron Jacobs, CAE</cp:lastModifiedBy>
  <cp:revision>1</cp:revision>
  <dcterms:created xsi:type="dcterms:W3CDTF">2023-04-18T17:37:52Z</dcterms:created>
  <dcterms:modified xsi:type="dcterms:W3CDTF">2023-05-03T17:39:45Z</dcterms:modified>
</cp:coreProperties>
</file>